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91"/>
    <p:restoredTop sz="84146"/>
  </p:normalViewPr>
  <p:slideViewPr>
    <p:cSldViewPr snapToGrid="0" snapToObjects="1">
      <p:cViewPr varScale="1">
        <p:scale>
          <a:sx n="94" d="100"/>
          <a:sy n="94" d="100"/>
        </p:scale>
        <p:origin x="1032"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6" d="100"/>
          <a:sy n="86" d="100"/>
        </p:scale>
        <p:origin x="39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A3A185-6C4C-194D-B6A9-9322A99AE1AA}" type="datetimeFigureOut">
              <a:rPr lang="en-US" smtClean="0"/>
              <a:t>3/29/21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CB587-D4CF-2545-BB44-3397D5AC545F}" type="slidenum">
              <a:rPr lang="en-US" smtClean="0"/>
              <a:t>‹#›</a:t>
            </a:fld>
            <a:endParaRPr lang="en-US"/>
          </a:p>
        </p:txBody>
      </p:sp>
    </p:spTree>
    <p:extLst>
      <p:ext uri="{BB962C8B-B14F-4D97-AF65-F5344CB8AC3E}">
        <p14:creationId xmlns:p14="http://schemas.microsoft.com/office/powerpoint/2010/main" val="2839712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Erik/Andrew...</a:t>
            </a:r>
          </a:p>
          <a:p>
            <a:endParaRPr lang="en-US" dirty="0"/>
          </a:p>
          <a:p>
            <a:r>
              <a:rPr lang="en-US" dirty="0"/>
              <a:t>Rahwa, Katherine, and myself worked on a project about the state of the Western North American Monarch Butterflies.</a:t>
            </a:r>
          </a:p>
        </p:txBody>
      </p:sp>
      <p:sp>
        <p:nvSpPr>
          <p:cNvPr id="4" name="Slide Number Placeholder 3"/>
          <p:cNvSpPr>
            <a:spLocks noGrp="1"/>
          </p:cNvSpPr>
          <p:nvPr>
            <p:ph type="sldNum" sz="quarter" idx="5"/>
          </p:nvPr>
        </p:nvSpPr>
        <p:spPr/>
        <p:txBody>
          <a:bodyPr/>
          <a:lstStyle/>
          <a:p>
            <a:fld id="{5B1CB587-D4CF-2545-BB44-3397D5AC545F}" type="slidenum">
              <a:rPr lang="en-US" smtClean="0"/>
              <a:t>1</a:t>
            </a:fld>
            <a:endParaRPr lang="en-US"/>
          </a:p>
        </p:txBody>
      </p:sp>
    </p:spTree>
    <p:extLst>
      <p:ext uri="{BB962C8B-B14F-4D97-AF65-F5344CB8AC3E}">
        <p14:creationId xmlns:p14="http://schemas.microsoft.com/office/powerpoint/2010/main" val="4140945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Python and Pandas, we created additional graphs for various sections of California that show the average temperature in the region during the on-season, and a trend line.</a:t>
            </a:r>
          </a:p>
          <a:p>
            <a:pPr marL="171450" indent="-171450">
              <a:buFont typeface="Arial" panose="020B0604020202020204" pitchFamily="34" charset="0"/>
              <a:buChar char="•"/>
            </a:pPr>
            <a:r>
              <a:rPr lang="en-US" dirty="0"/>
              <a:t>This graph provides a visualization of Northern California. This includes all counties along the coast from Mendocino, past San Francisco and through San Mateo.</a:t>
            </a:r>
          </a:p>
          <a:p>
            <a:pPr marL="171450" indent="-171450">
              <a:buFont typeface="Arial" panose="020B0604020202020204" pitchFamily="34" charset="0"/>
              <a:buChar char="•"/>
            </a:pPr>
            <a:r>
              <a:rPr lang="en-US" dirty="0"/>
              <a:t>Here we see a trend line increase of about 0.5 degrees Celsius, or 32.9 degrees Fahrenheit over the 20 year time span.</a:t>
            </a:r>
          </a:p>
        </p:txBody>
      </p:sp>
      <p:sp>
        <p:nvSpPr>
          <p:cNvPr id="4" name="Slide Number Placeholder 3"/>
          <p:cNvSpPr>
            <a:spLocks noGrp="1"/>
          </p:cNvSpPr>
          <p:nvPr>
            <p:ph type="sldNum" sz="quarter" idx="5"/>
          </p:nvPr>
        </p:nvSpPr>
        <p:spPr/>
        <p:txBody>
          <a:bodyPr/>
          <a:lstStyle/>
          <a:p>
            <a:fld id="{5B1CB587-D4CF-2545-BB44-3397D5AC545F}" type="slidenum">
              <a:rPr lang="en-US" smtClean="0"/>
              <a:t>10</a:t>
            </a:fld>
            <a:endParaRPr lang="en-US"/>
          </a:p>
        </p:txBody>
      </p:sp>
    </p:spTree>
    <p:extLst>
      <p:ext uri="{BB962C8B-B14F-4D97-AF65-F5344CB8AC3E}">
        <p14:creationId xmlns:p14="http://schemas.microsoft.com/office/powerpoint/2010/main" val="1969855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region of Central California coastal counties includes a graph of the counties from Santa Cruz through San Luis Obispo.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see a trend line increase, again, showing a similar increase in temperature of our Northern California region over 20 years.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B1CB587-D4CF-2545-BB44-3397D5AC545F}" type="slidenum">
              <a:rPr lang="en-US" smtClean="0"/>
              <a:t>11</a:t>
            </a:fld>
            <a:endParaRPr lang="en-US"/>
          </a:p>
        </p:txBody>
      </p:sp>
    </p:spTree>
    <p:extLst>
      <p:ext uri="{BB962C8B-B14F-4D97-AF65-F5344CB8AC3E}">
        <p14:creationId xmlns:p14="http://schemas.microsoft.com/office/powerpoint/2010/main" val="2563676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third and final region of Southern California counties includes a graph of the counties from Santa Barbara, south, including Inyo County.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although temperatures naturally increase as we move South, we are seeing the exact same trend here.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B1CB587-D4CF-2545-BB44-3397D5AC545F}" type="slidenum">
              <a:rPr lang="en-US" smtClean="0"/>
              <a:t>12</a:t>
            </a:fld>
            <a:endParaRPr lang="en-US"/>
          </a:p>
        </p:txBody>
      </p:sp>
    </p:spTree>
    <p:extLst>
      <p:ext uri="{BB962C8B-B14F-4D97-AF65-F5344CB8AC3E}">
        <p14:creationId xmlns:p14="http://schemas.microsoft.com/office/powerpoint/2010/main" val="2681691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getting back to our original hypothesis – that is, that we would see a decline in the </a:t>
            </a:r>
            <a:r>
              <a:rPr lang="en-US" i="1" dirty="0"/>
              <a:t>D. </a:t>
            </a:r>
            <a:r>
              <a:rPr lang="en-US" i="1" dirty="0" err="1"/>
              <a:t>plexippus</a:t>
            </a:r>
            <a:r>
              <a:rPr lang="en-US" i="1" dirty="0"/>
              <a:t> </a:t>
            </a:r>
            <a:r>
              <a:rPr lang="en-US" dirty="0"/>
              <a:t>population with increased terrestrial temperatures.</a:t>
            </a:r>
          </a:p>
          <a:p>
            <a:pPr marL="171450" indent="-171450">
              <a:buFont typeface="Arial" panose="020B0604020202020204" pitchFamily="34" charset="0"/>
              <a:buChar char="•"/>
            </a:pPr>
            <a:r>
              <a:rPr lang="en-US" dirty="0"/>
              <a:t>What can we conclude from our research, coding, and results?</a:t>
            </a:r>
          </a:p>
          <a:p>
            <a:pPr marL="171450" indent="-171450">
              <a:buFont typeface="Arial" panose="020B0604020202020204" pitchFamily="34" charset="0"/>
              <a:buChar char="•"/>
            </a:pPr>
            <a:r>
              <a:rPr lang="en-US" dirty="0"/>
              <a:t>It is very difficult to determine from the data and analyses conducted in this project that climate change alone is the sole contributor to population decline.</a:t>
            </a:r>
          </a:p>
          <a:p>
            <a:pPr marL="171450" indent="-171450">
              <a:buFont typeface="Arial" panose="020B0604020202020204" pitchFamily="34" charset="0"/>
              <a:buChar char="•"/>
            </a:pPr>
            <a:r>
              <a:rPr lang="en-US" dirty="0"/>
              <a:t>However, there are plenty of hypotheses about the concerning decline of this species in the scientific community.</a:t>
            </a:r>
          </a:p>
          <a:p>
            <a:pPr marL="171450" indent="-171450">
              <a:buFont typeface="Arial" panose="020B0604020202020204" pitchFamily="34" charset="0"/>
              <a:buChar char="•"/>
            </a:pPr>
            <a:r>
              <a:rPr lang="en-US" dirty="0"/>
              <a:t>To really understand the reasons, we must understand the entire story of the life cycle of this invertebrate.</a:t>
            </a:r>
          </a:p>
        </p:txBody>
      </p:sp>
      <p:sp>
        <p:nvSpPr>
          <p:cNvPr id="4" name="Slide Number Placeholder 3"/>
          <p:cNvSpPr>
            <a:spLocks noGrp="1"/>
          </p:cNvSpPr>
          <p:nvPr>
            <p:ph type="sldNum" sz="quarter" idx="5"/>
          </p:nvPr>
        </p:nvSpPr>
        <p:spPr/>
        <p:txBody>
          <a:bodyPr/>
          <a:lstStyle/>
          <a:p>
            <a:fld id="{5B1CB587-D4CF-2545-BB44-3397D5AC545F}" type="slidenum">
              <a:rPr lang="en-US" smtClean="0"/>
              <a:t>13</a:t>
            </a:fld>
            <a:endParaRPr lang="en-US"/>
          </a:p>
        </p:txBody>
      </p:sp>
    </p:spTree>
    <p:extLst>
      <p:ext uri="{BB962C8B-B14F-4D97-AF65-F5344CB8AC3E}">
        <p14:creationId xmlns:p14="http://schemas.microsoft.com/office/powerpoint/2010/main" val="2762433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i="1" dirty="0"/>
              <a:t>D. </a:t>
            </a:r>
            <a:r>
              <a:rPr lang="en-US" i="1" dirty="0" err="1"/>
              <a:t>plexippus</a:t>
            </a:r>
            <a:r>
              <a:rPr lang="en-US" i="1" dirty="0"/>
              <a:t> </a:t>
            </a:r>
            <a:r>
              <a:rPr lang="en-US" dirty="0"/>
              <a:t>butterfly starts its life as an egg, which hatches within a few days. After the eggs hatch, it grows during a larval stage and into a caterpillar for approximately a month. During this time period, it feeds off one type of plant, known as a Milkweed.</a:t>
            </a:r>
          </a:p>
          <a:p>
            <a:pPr marL="171450" indent="-171450">
              <a:buFont typeface="Arial" panose="020B0604020202020204" pitchFamily="34" charset="0"/>
              <a:buChar char="•"/>
            </a:pPr>
            <a:r>
              <a:rPr lang="en-US" dirty="0"/>
              <a:t>After growing enough, the caterpillar builds its chrysalis (pronounced KRIS-uh-</a:t>
            </a:r>
            <a:r>
              <a:rPr lang="en-US" dirty="0" err="1"/>
              <a:t>lis</a:t>
            </a:r>
            <a:r>
              <a:rPr lang="en-US" dirty="0"/>
              <a:t>).</a:t>
            </a:r>
          </a:p>
          <a:p>
            <a:pPr marL="171450" indent="-171450">
              <a:buFont typeface="Arial" panose="020B0604020202020204" pitchFamily="34" charset="0"/>
              <a:buChar char="•"/>
            </a:pPr>
            <a:r>
              <a:rPr lang="en-US" dirty="0"/>
              <a:t>And approximately 2 weeks later, a beautiful adult butterfly is metamorphized, and begins its journey southward for overwintering. During this time, they are pollinating, and feeding. After 6-9 months, the butterflies begin to move north again, when they breed, lay eggs in a Milkweed plant, and die.</a:t>
            </a:r>
          </a:p>
        </p:txBody>
      </p:sp>
      <p:sp>
        <p:nvSpPr>
          <p:cNvPr id="4" name="Slide Number Placeholder 3"/>
          <p:cNvSpPr>
            <a:spLocks noGrp="1"/>
          </p:cNvSpPr>
          <p:nvPr>
            <p:ph type="sldNum" sz="quarter" idx="5"/>
          </p:nvPr>
        </p:nvSpPr>
        <p:spPr/>
        <p:txBody>
          <a:bodyPr/>
          <a:lstStyle/>
          <a:p>
            <a:fld id="{5B1CB587-D4CF-2545-BB44-3397D5AC545F}" type="slidenum">
              <a:rPr lang="en-US" smtClean="0"/>
              <a:t>14</a:t>
            </a:fld>
            <a:endParaRPr lang="en-US"/>
          </a:p>
        </p:txBody>
      </p:sp>
    </p:spTree>
    <p:extLst>
      <p:ext uri="{BB962C8B-B14F-4D97-AF65-F5344CB8AC3E}">
        <p14:creationId xmlns:p14="http://schemas.microsoft.com/office/powerpoint/2010/main" val="667843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are many different species of Milkweed, but all share the same Genera, Asclepias (pronounced ask-PLES-</a:t>
            </a:r>
            <a:r>
              <a:rPr lang="en-US" dirty="0" err="1"/>
              <a:t>peeus</a:t>
            </a:r>
            <a:r>
              <a:rPr lang="en-US" dirty="0"/>
              <a:t>) that </a:t>
            </a:r>
            <a:r>
              <a:rPr lang="en-US" i="1" dirty="0"/>
              <a:t>D. </a:t>
            </a:r>
            <a:r>
              <a:rPr lang="en-US" i="1" dirty="0" err="1"/>
              <a:t>plexippus</a:t>
            </a:r>
            <a:r>
              <a:rPr lang="en-US" i="1" dirty="0"/>
              <a:t> </a:t>
            </a:r>
            <a:r>
              <a:rPr lang="en-US" dirty="0"/>
              <a:t>lays its eggs in.</a:t>
            </a:r>
          </a:p>
          <a:p>
            <a:pPr marL="171450" indent="-171450">
              <a:buFont typeface="Arial" panose="020B0604020202020204" pitchFamily="34" charset="0"/>
              <a:buChar char="•"/>
            </a:pPr>
            <a:r>
              <a:rPr lang="en-US" dirty="0"/>
              <a:t>Only seven different species grown in California.</a:t>
            </a:r>
          </a:p>
          <a:p>
            <a:pPr marL="171450" indent="-171450">
              <a:buFont typeface="Arial" panose="020B0604020202020204" pitchFamily="34" charset="0"/>
              <a:buChar char="•"/>
            </a:pPr>
            <a:r>
              <a:rPr lang="en-US" dirty="0"/>
              <a:t>Is it possible that increases in temperature could be affecting the growth of the weed that the larva and caterpillars rely on for sustenance?</a:t>
            </a:r>
          </a:p>
        </p:txBody>
      </p:sp>
      <p:sp>
        <p:nvSpPr>
          <p:cNvPr id="4" name="Slide Number Placeholder 3"/>
          <p:cNvSpPr>
            <a:spLocks noGrp="1"/>
          </p:cNvSpPr>
          <p:nvPr>
            <p:ph type="sldNum" sz="quarter" idx="5"/>
          </p:nvPr>
        </p:nvSpPr>
        <p:spPr/>
        <p:txBody>
          <a:bodyPr/>
          <a:lstStyle/>
          <a:p>
            <a:fld id="{5B1CB587-D4CF-2545-BB44-3397D5AC545F}" type="slidenum">
              <a:rPr lang="en-US" smtClean="0"/>
              <a:t>15</a:t>
            </a:fld>
            <a:endParaRPr lang="en-US"/>
          </a:p>
        </p:txBody>
      </p:sp>
    </p:spTree>
    <p:extLst>
      <p:ext uri="{BB962C8B-B14F-4D97-AF65-F5344CB8AC3E}">
        <p14:creationId xmlns:p14="http://schemas.microsoft.com/office/powerpoint/2010/main" val="2689891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about other types of variables?</a:t>
            </a:r>
          </a:p>
          <a:p>
            <a:pPr marL="171450" indent="-171450">
              <a:buFont typeface="Arial" panose="020B0604020202020204" pitchFamily="34" charset="0"/>
              <a:buChar char="•"/>
            </a:pPr>
            <a:r>
              <a:rPr lang="en-US" dirty="0"/>
              <a:t>Is it possible that pesticides are killing off D. </a:t>
            </a:r>
            <a:r>
              <a:rPr lang="en-US" dirty="0" err="1"/>
              <a:t>plexippus</a:t>
            </a:r>
            <a:r>
              <a:rPr lang="en-US" dirty="0"/>
              <a:t>?</a:t>
            </a:r>
          </a:p>
          <a:p>
            <a:pPr marL="171450" indent="-171450">
              <a:buFont typeface="Arial" panose="020B0604020202020204" pitchFamily="34" charset="0"/>
              <a:buChar char="•"/>
            </a:pPr>
            <a:r>
              <a:rPr lang="en-US" dirty="0"/>
              <a:t>Is it possible that herbicides are killing off the Milkweed?</a:t>
            </a:r>
          </a:p>
          <a:p>
            <a:pPr marL="171450" indent="-171450">
              <a:buFont typeface="Arial" panose="020B0604020202020204" pitchFamily="34" charset="0"/>
              <a:buChar char="•"/>
            </a:pPr>
            <a:r>
              <a:rPr lang="en-US" dirty="0"/>
              <a:t>What about human interaction? When we see what we think is a “weed”, are humans removing a plant that is critical for the survival of the Monarch Butterfly?</a:t>
            </a:r>
          </a:p>
        </p:txBody>
      </p:sp>
      <p:sp>
        <p:nvSpPr>
          <p:cNvPr id="4" name="Slide Number Placeholder 3"/>
          <p:cNvSpPr>
            <a:spLocks noGrp="1"/>
          </p:cNvSpPr>
          <p:nvPr>
            <p:ph type="sldNum" sz="quarter" idx="5"/>
          </p:nvPr>
        </p:nvSpPr>
        <p:spPr/>
        <p:txBody>
          <a:bodyPr/>
          <a:lstStyle/>
          <a:p>
            <a:fld id="{5B1CB587-D4CF-2545-BB44-3397D5AC545F}" type="slidenum">
              <a:rPr lang="en-US" smtClean="0"/>
              <a:t>16</a:t>
            </a:fld>
            <a:endParaRPr lang="en-US"/>
          </a:p>
        </p:txBody>
      </p:sp>
    </p:spTree>
    <p:extLst>
      <p:ext uri="{BB962C8B-B14F-4D97-AF65-F5344CB8AC3E}">
        <p14:creationId xmlns:p14="http://schemas.microsoft.com/office/powerpoint/2010/main" val="1158499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truth is, the influencer on the potential loss of this species could be any of things, or a combination of these things.</a:t>
            </a:r>
          </a:p>
          <a:p>
            <a:pPr marL="171450" indent="-171450">
              <a:buFont typeface="Arial" panose="020B0604020202020204" pitchFamily="34" charset="0"/>
              <a:buChar char="•"/>
            </a:pPr>
            <a:r>
              <a:rPr lang="en-US" dirty="0"/>
              <a:t>Therefore, at this time, advocates are urging people to refrain as much as possible from using pesticides and herbicides.</a:t>
            </a:r>
          </a:p>
          <a:p>
            <a:pPr marL="171450" indent="-171450">
              <a:buFont typeface="Arial" panose="020B0604020202020204" pitchFamily="34" charset="0"/>
              <a:buChar char="•"/>
            </a:pPr>
            <a:r>
              <a:rPr lang="en-US" dirty="0"/>
              <a:t>There is also a big effort to plant Milkweed, and to become actively involved in counting Monarchs.</a:t>
            </a:r>
          </a:p>
          <a:p>
            <a:pPr marL="171450" indent="-171450">
              <a:buFont typeface="Arial" panose="020B0604020202020204" pitchFamily="34" charset="0"/>
              <a:buChar char="•"/>
            </a:pPr>
            <a:r>
              <a:rPr lang="en-US" dirty="0"/>
              <a:t>And we can’t forget that we all should be putting forth an effort to minimize the effects of climate change.</a:t>
            </a:r>
          </a:p>
          <a:p>
            <a:pPr marL="171450" indent="-171450">
              <a:buFont typeface="Arial" panose="020B0604020202020204" pitchFamily="34" charset="0"/>
              <a:buChar char="•"/>
            </a:pPr>
            <a:r>
              <a:rPr lang="en-US" dirty="0"/>
              <a:t>By paying attention to the potential suspects until we fully understand the problem, we may just have a chance to save this beloved butterfly before she completely disappears.</a:t>
            </a:r>
          </a:p>
        </p:txBody>
      </p:sp>
      <p:sp>
        <p:nvSpPr>
          <p:cNvPr id="4" name="Slide Number Placeholder 3"/>
          <p:cNvSpPr>
            <a:spLocks noGrp="1"/>
          </p:cNvSpPr>
          <p:nvPr>
            <p:ph type="sldNum" sz="quarter" idx="5"/>
          </p:nvPr>
        </p:nvSpPr>
        <p:spPr/>
        <p:txBody>
          <a:bodyPr/>
          <a:lstStyle/>
          <a:p>
            <a:fld id="{5B1CB587-D4CF-2545-BB44-3397D5AC545F}" type="slidenum">
              <a:rPr lang="en-US" smtClean="0"/>
              <a:t>17</a:t>
            </a:fld>
            <a:endParaRPr lang="en-US"/>
          </a:p>
        </p:txBody>
      </p:sp>
    </p:spTree>
    <p:extLst>
      <p:ext uri="{BB962C8B-B14F-4D97-AF65-F5344CB8AC3E}">
        <p14:creationId xmlns:p14="http://schemas.microsoft.com/office/powerpoint/2010/main" val="175564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are the references and data sources we used in our project.</a:t>
            </a:r>
          </a:p>
        </p:txBody>
      </p:sp>
      <p:sp>
        <p:nvSpPr>
          <p:cNvPr id="4" name="Slide Number Placeholder 3"/>
          <p:cNvSpPr>
            <a:spLocks noGrp="1"/>
          </p:cNvSpPr>
          <p:nvPr>
            <p:ph type="sldNum" sz="quarter" idx="5"/>
          </p:nvPr>
        </p:nvSpPr>
        <p:spPr/>
        <p:txBody>
          <a:bodyPr/>
          <a:lstStyle/>
          <a:p>
            <a:fld id="{5B1CB587-D4CF-2545-BB44-3397D5AC545F}" type="slidenum">
              <a:rPr lang="en-US" smtClean="0"/>
              <a:t>18</a:t>
            </a:fld>
            <a:endParaRPr lang="en-US"/>
          </a:p>
        </p:txBody>
      </p:sp>
    </p:spTree>
    <p:extLst>
      <p:ext uri="{BB962C8B-B14F-4D97-AF65-F5344CB8AC3E}">
        <p14:creationId xmlns:p14="http://schemas.microsoft.com/office/powerpoint/2010/main" val="1501824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we would like to open up some time for questions.</a:t>
            </a:r>
          </a:p>
        </p:txBody>
      </p:sp>
      <p:sp>
        <p:nvSpPr>
          <p:cNvPr id="4" name="Slide Number Placeholder 3"/>
          <p:cNvSpPr>
            <a:spLocks noGrp="1"/>
          </p:cNvSpPr>
          <p:nvPr>
            <p:ph type="sldNum" sz="quarter" idx="5"/>
          </p:nvPr>
        </p:nvSpPr>
        <p:spPr/>
        <p:txBody>
          <a:bodyPr/>
          <a:lstStyle/>
          <a:p>
            <a:fld id="{5B1CB587-D4CF-2545-BB44-3397D5AC545F}" type="slidenum">
              <a:rPr lang="en-US" smtClean="0"/>
              <a:t>19</a:t>
            </a:fld>
            <a:endParaRPr lang="en-US"/>
          </a:p>
        </p:txBody>
      </p:sp>
    </p:spTree>
    <p:extLst>
      <p:ext uri="{BB962C8B-B14F-4D97-AF65-F5344CB8AC3E}">
        <p14:creationId xmlns:p14="http://schemas.microsoft.com/office/powerpoint/2010/main" val="845283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Western Monarch Butterflies, also known as </a:t>
            </a:r>
            <a:r>
              <a:rPr lang="en-US" sz="1200" i="1" kern="1200" dirty="0">
                <a:solidFill>
                  <a:schemeClr val="tx1"/>
                </a:solidFill>
                <a:effectLst/>
                <a:latin typeface="+mn-lt"/>
                <a:ea typeface="+mn-ea"/>
                <a:cs typeface="+mn-cs"/>
              </a:rPr>
              <a:t>Danaus </a:t>
            </a:r>
            <a:r>
              <a:rPr lang="en-US" sz="1200" i="1" kern="1200" dirty="0" err="1">
                <a:solidFill>
                  <a:schemeClr val="tx1"/>
                </a:solidFill>
                <a:effectLst/>
                <a:latin typeface="+mn-lt"/>
                <a:ea typeface="+mn-ea"/>
                <a:cs typeface="+mn-cs"/>
              </a:rPr>
              <a:t>plexippus</a:t>
            </a:r>
            <a:r>
              <a:rPr lang="en-US" dirty="0">
                <a:effectLst/>
              </a:rPr>
              <a:t> --(pronounced “</a:t>
            </a:r>
            <a:r>
              <a:rPr lang="en-US" sz="1200" b="0" i="0" u="none" strike="noStrike" kern="1200" dirty="0">
                <a:solidFill>
                  <a:schemeClr val="tx1"/>
                </a:solidFill>
                <a:effectLst/>
                <a:latin typeface="+mn-lt"/>
                <a:ea typeface="+mn-ea"/>
                <a:cs typeface="+mn-cs"/>
              </a:rPr>
              <a:t>dan-EY-</a:t>
            </a:r>
            <a:r>
              <a:rPr lang="en-US" sz="1200" b="0" i="0" u="none" strike="noStrike" kern="1200" dirty="0" err="1">
                <a:solidFill>
                  <a:schemeClr val="tx1"/>
                </a:solidFill>
                <a:effectLst/>
                <a:latin typeface="+mn-lt"/>
                <a:ea typeface="+mn-ea"/>
                <a:cs typeface="+mn-cs"/>
              </a:rPr>
              <a:t>uhs</a:t>
            </a:r>
            <a:r>
              <a:rPr lang="en-US" sz="1200" b="0" i="0" u="none" strike="noStrike" kern="1200" dirty="0">
                <a:solidFill>
                  <a:schemeClr val="tx1"/>
                </a:solidFill>
                <a:effectLst/>
                <a:latin typeface="+mn-lt"/>
                <a:ea typeface="+mn-ea"/>
                <a:cs typeface="+mn-cs"/>
              </a:rPr>
              <a:t> PLEX-</a:t>
            </a:r>
            <a:r>
              <a:rPr lang="en-US" sz="1200" b="0" i="0" u="none" strike="noStrike" kern="1200" dirty="0" err="1">
                <a:solidFill>
                  <a:schemeClr val="tx1"/>
                </a:solidFill>
                <a:effectLst/>
                <a:latin typeface="+mn-lt"/>
                <a:ea typeface="+mn-ea"/>
                <a:cs typeface="+mn-cs"/>
              </a:rPr>
              <a:t>ip</a:t>
            </a:r>
            <a:r>
              <a:rPr lang="en-US" sz="1200" b="0" i="0" u="none" strike="noStrike" kern="1200" dirty="0">
                <a:solidFill>
                  <a:schemeClr val="tx1"/>
                </a:solidFill>
                <a:effectLst/>
                <a:latin typeface="+mn-lt"/>
                <a:ea typeface="+mn-ea"/>
                <a:cs typeface="+mn-cs"/>
              </a:rPr>
              <a:t>-pus”)– have captured the interest of people because it is easily recognizable, and here in California, they are typically abundant during late winter and spring.</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Additionally, they have been of interest to scientists because of their migratory behavior. Every year, six species of Monarch Butterflies migrate from Northern sections of the United States, all the way to Mexico, and back again. In California, Monarchs are a popular attraction, mostly along the coasts as they travel from 500 to 1600 km or approximately 300 to 1000 miles to Baja California and return.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They have been seen in large numbers, completely covering trees along the coast, responsible for humans making sometimes annual treks to places like Monterey, San Luis Obispo, and San Diego.</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Monarchs are important pollinators for trees and wildflowers, </a:t>
            </a:r>
            <a:r>
              <a:rPr lang="en-US" sz="1200" kern="1200" dirty="0">
                <a:solidFill>
                  <a:schemeClr val="tx1"/>
                </a:solidFill>
                <a:effectLst/>
                <a:latin typeface="+mn-lt"/>
                <a:ea typeface="+mn-ea"/>
                <a:cs typeface="+mn-cs"/>
              </a:rPr>
              <a:t>providing food to other animals (including humans), and are hearty weed eaters themselves.</a:t>
            </a:r>
          </a:p>
          <a:p>
            <a:pPr marL="171450" indent="-171450">
              <a:buFont typeface="Arial" panose="020B0604020202020204" pitchFamily="34" charset="0"/>
              <a:buChar char="•"/>
            </a:pPr>
            <a:r>
              <a:rPr lang="en-US" dirty="0"/>
              <a:t>But, according to scientists, the world’s most popular butterfly is on the verge of a fatal population decline.</a:t>
            </a:r>
          </a:p>
        </p:txBody>
      </p:sp>
      <p:sp>
        <p:nvSpPr>
          <p:cNvPr id="4" name="Slide Number Placeholder 3"/>
          <p:cNvSpPr>
            <a:spLocks noGrp="1"/>
          </p:cNvSpPr>
          <p:nvPr>
            <p:ph type="sldNum" sz="quarter" idx="5"/>
          </p:nvPr>
        </p:nvSpPr>
        <p:spPr/>
        <p:txBody>
          <a:bodyPr/>
          <a:lstStyle/>
          <a:p>
            <a:fld id="{5B1CB587-D4CF-2545-BB44-3397D5AC545F}" type="slidenum">
              <a:rPr lang="en-US" smtClean="0"/>
              <a:t>2</a:t>
            </a:fld>
            <a:endParaRPr lang="en-US"/>
          </a:p>
        </p:txBody>
      </p:sp>
    </p:spTree>
    <p:extLst>
      <p:ext uri="{BB962C8B-B14F-4D97-AF65-F5344CB8AC3E}">
        <p14:creationId xmlns:p14="http://schemas.microsoft.com/office/powerpoint/2010/main" val="335632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loss of so many butterflies is concerning, and we thought it might be an interesting question to ask – </a:t>
            </a:r>
            <a:r>
              <a:rPr lang="en-US" i="1" dirty="0"/>
              <a:t>why?</a:t>
            </a:r>
          </a:p>
          <a:p>
            <a:pPr marL="171450" indent="-171450">
              <a:buFont typeface="Arial" panose="020B0604020202020204" pitchFamily="34" charset="0"/>
              <a:buChar char="•"/>
            </a:pPr>
            <a:r>
              <a:rPr lang="en-US" dirty="0"/>
              <a:t>A search through the literature revealed that this is a hot topic in the scientific community right now.</a:t>
            </a:r>
          </a:p>
          <a:p>
            <a:pPr marL="171450" indent="-171450">
              <a:buFont typeface="Arial" panose="020B0604020202020204" pitchFamily="34" charset="0"/>
              <a:buChar char="•"/>
            </a:pPr>
            <a:r>
              <a:rPr lang="en-US" dirty="0"/>
              <a:t>We found many articles, such as the one cited here, that suggested climate change may be having the biggest contributing factor on the </a:t>
            </a:r>
            <a:r>
              <a:rPr lang="en-US" i="1" dirty="0"/>
              <a:t>D. </a:t>
            </a:r>
            <a:r>
              <a:rPr lang="en-US" i="1" dirty="0" err="1"/>
              <a:t>plexippus</a:t>
            </a:r>
            <a:r>
              <a:rPr lang="en-US" i="1" dirty="0"/>
              <a:t> </a:t>
            </a:r>
            <a:r>
              <a:rPr lang="en-US" dirty="0"/>
              <a:t>population.</a:t>
            </a:r>
          </a:p>
          <a:p>
            <a:pPr marL="171450" indent="-171450">
              <a:buFont typeface="Arial" panose="020B0604020202020204" pitchFamily="34" charset="0"/>
              <a:buChar char="•"/>
            </a:pPr>
            <a:r>
              <a:rPr lang="en-US" dirty="0"/>
              <a:t>Therefore, we decided to investigate climate change as an influencing factor on the </a:t>
            </a:r>
            <a:r>
              <a:rPr lang="en-US" i="1" dirty="0"/>
              <a:t>D. </a:t>
            </a:r>
            <a:r>
              <a:rPr lang="en-US" i="1" dirty="0" err="1"/>
              <a:t>plexippus</a:t>
            </a:r>
            <a:r>
              <a:rPr lang="en-US" i="1" dirty="0"/>
              <a:t> </a:t>
            </a:r>
            <a:r>
              <a:rPr lang="en-US" dirty="0"/>
              <a:t>population decline.</a:t>
            </a:r>
          </a:p>
        </p:txBody>
      </p:sp>
      <p:sp>
        <p:nvSpPr>
          <p:cNvPr id="4" name="Slide Number Placeholder 3"/>
          <p:cNvSpPr>
            <a:spLocks noGrp="1"/>
          </p:cNvSpPr>
          <p:nvPr>
            <p:ph type="sldNum" sz="quarter" idx="5"/>
          </p:nvPr>
        </p:nvSpPr>
        <p:spPr/>
        <p:txBody>
          <a:bodyPr/>
          <a:lstStyle/>
          <a:p>
            <a:fld id="{5B1CB587-D4CF-2545-BB44-3397D5AC545F}" type="slidenum">
              <a:rPr lang="en-US" smtClean="0"/>
              <a:t>3</a:t>
            </a:fld>
            <a:endParaRPr lang="en-US"/>
          </a:p>
        </p:txBody>
      </p:sp>
    </p:spTree>
    <p:extLst>
      <p:ext uri="{BB962C8B-B14F-4D97-AF65-F5344CB8AC3E}">
        <p14:creationId xmlns:p14="http://schemas.microsoft.com/office/powerpoint/2010/main" val="4114333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downloaded terrestrial air temperatures from select counties in California from the NOAA website for the known migratory months of November through March from the years 2000 to 2020.</a:t>
            </a:r>
          </a:p>
          <a:p>
            <a:pPr marL="171450" indent="-171450">
              <a:buFont typeface="Arial" panose="020B0604020202020204" pitchFamily="34" charset="0"/>
              <a:buChar char="•"/>
            </a:pPr>
            <a:r>
              <a:rPr lang="en-US" dirty="0"/>
              <a:t>We were able to locate counts for </a:t>
            </a:r>
            <a:r>
              <a:rPr lang="en-US" i="1" dirty="0"/>
              <a:t>D. </a:t>
            </a:r>
            <a:r>
              <a:rPr lang="en-US" i="1" dirty="0" err="1"/>
              <a:t>plexipuss</a:t>
            </a:r>
            <a:r>
              <a:rPr lang="en-US" dirty="0"/>
              <a:t>. from the Xerces Society for Invertebrate Conservation. These counts occur annually in all the various counties by volunteers every year. We used twenty years of data from 2000-2020 and matched that to the NOAA temperature data.</a:t>
            </a:r>
          </a:p>
        </p:txBody>
      </p:sp>
      <p:sp>
        <p:nvSpPr>
          <p:cNvPr id="4" name="Slide Number Placeholder 3"/>
          <p:cNvSpPr>
            <a:spLocks noGrp="1"/>
          </p:cNvSpPr>
          <p:nvPr>
            <p:ph type="sldNum" sz="quarter" idx="5"/>
          </p:nvPr>
        </p:nvSpPr>
        <p:spPr/>
        <p:txBody>
          <a:bodyPr/>
          <a:lstStyle/>
          <a:p>
            <a:fld id="{5B1CB587-D4CF-2545-BB44-3397D5AC545F}" type="slidenum">
              <a:rPr lang="en-US" smtClean="0"/>
              <a:t>4</a:t>
            </a:fld>
            <a:endParaRPr lang="en-US"/>
          </a:p>
        </p:txBody>
      </p:sp>
    </p:spTree>
    <p:extLst>
      <p:ext uri="{BB962C8B-B14F-4D97-AF65-F5344CB8AC3E}">
        <p14:creationId xmlns:p14="http://schemas.microsoft.com/office/powerpoint/2010/main" val="1533417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first, we wanted to build a machine learning model that could predict weather from our weather data past 2020, however, using the TensorFlow estimator proved to be a complex process, and since we were only working with a few months per year, it wasn’t going to be a great predictor for us.</a:t>
            </a:r>
          </a:p>
          <a:p>
            <a:pPr marL="171450" indent="-171450">
              <a:buFont typeface="Arial" panose="020B0604020202020204" pitchFamily="34" charset="0"/>
              <a:buChar char="•"/>
            </a:pPr>
            <a:r>
              <a:rPr lang="en-US" dirty="0"/>
              <a:t>We moved on to a linear regression model to determine if we could build a model that could predict whether butterflies should be present based on a given month of the year, temperature for anywhere in the state based on averages.</a:t>
            </a:r>
          </a:p>
          <a:p>
            <a:pPr marL="171450" indent="-171450">
              <a:buFont typeface="Arial" panose="020B0604020202020204" pitchFamily="34" charset="0"/>
              <a:buChar char="•"/>
            </a:pPr>
            <a:r>
              <a:rPr lang="en-US" dirty="0"/>
              <a:t>Our results from this model showed that our model training on average would result in a 76% chance to be successful, and our testing on average was 73% chance of being correct.</a:t>
            </a:r>
          </a:p>
          <a:p>
            <a:pPr marL="171450" indent="-171450">
              <a:buFont typeface="Arial" panose="020B0604020202020204" pitchFamily="34" charset="0"/>
              <a:buChar char="•"/>
            </a:pPr>
            <a:r>
              <a:rPr lang="en-US" dirty="0"/>
              <a:t>These results were good enough for potential predictions based on the variables indicated. </a:t>
            </a:r>
          </a:p>
          <a:p>
            <a:pPr marL="171450" indent="-171450">
              <a:buFont typeface="Arial" panose="020B0604020202020204" pitchFamily="34" charset="0"/>
              <a:buChar char="•"/>
            </a:pPr>
            <a:r>
              <a:rPr lang="en-US" dirty="0"/>
              <a:t>To obtain better results, we might have used temperature data from all months of the year if time had allowed.</a:t>
            </a:r>
          </a:p>
        </p:txBody>
      </p:sp>
      <p:sp>
        <p:nvSpPr>
          <p:cNvPr id="4" name="Slide Number Placeholder 3"/>
          <p:cNvSpPr>
            <a:spLocks noGrp="1"/>
          </p:cNvSpPr>
          <p:nvPr>
            <p:ph type="sldNum" sz="quarter" idx="5"/>
          </p:nvPr>
        </p:nvSpPr>
        <p:spPr/>
        <p:txBody>
          <a:bodyPr/>
          <a:lstStyle/>
          <a:p>
            <a:fld id="{5B1CB587-D4CF-2545-BB44-3397D5AC545F}" type="slidenum">
              <a:rPr lang="en-US" smtClean="0"/>
              <a:t>5</a:t>
            </a:fld>
            <a:endParaRPr lang="en-US"/>
          </a:p>
        </p:txBody>
      </p:sp>
    </p:spTree>
    <p:extLst>
      <p:ext uri="{BB962C8B-B14F-4D97-AF65-F5344CB8AC3E}">
        <p14:creationId xmlns:p14="http://schemas.microsoft.com/office/powerpoint/2010/main" val="186326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main challenge for using Machine Learning at all in our project was that we did not have the time or information available to use the TensorFlow model that would have provided the predictions we were looking for – the potential for increased weather and what that might mean for </a:t>
            </a:r>
            <a:r>
              <a:rPr lang="en-US" i="1" dirty="0"/>
              <a:t>D. </a:t>
            </a:r>
            <a:r>
              <a:rPr lang="en-US" i="1" dirty="0" err="1"/>
              <a:t>plexippus</a:t>
            </a:r>
            <a:r>
              <a:rPr lang="en-US" dirty="0"/>
              <a:t>.</a:t>
            </a:r>
          </a:p>
          <a:p>
            <a:pPr marL="171450" indent="-171450">
              <a:buFont typeface="Arial" panose="020B0604020202020204" pitchFamily="34" charset="0"/>
              <a:buChar char="•"/>
            </a:pPr>
            <a:r>
              <a:rPr lang="en-US" dirty="0"/>
              <a:t>The biggest challenge for us to overcome was presented when we realized that we did not have enough data in the right format in order to use any model for any purpose.</a:t>
            </a:r>
          </a:p>
          <a:p>
            <a:pPr marL="171450" indent="-171450">
              <a:buFont typeface="Arial" panose="020B0604020202020204" pitchFamily="34" charset="0"/>
              <a:buChar char="•"/>
            </a:pPr>
            <a:r>
              <a:rPr lang="en-US" dirty="0"/>
              <a:t>In the end, we used a model that would allow another person to come along and use our linear regression code to make a ”guess” if a combination of temperature, time of year, and geographic location would provide a realistic count. Unfortunately, this type of modeling did not reflect what our hypothesis was about at all.</a:t>
            </a:r>
          </a:p>
          <a:p>
            <a:pPr marL="171450" indent="-171450">
              <a:buFont typeface="Arial" panose="020B0604020202020204" pitchFamily="34" charset="0"/>
              <a:buChar char="•"/>
            </a:pPr>
            <a:r>
              <a:rPr lang="en-US" dirty="0"/>
              <a:t>If we had it to do over again, we would have been able to spend more time aligning locations between counts and temperatures and use a different model to show predictions of what the fate of </a:t>
            </a:r>
            <a:r>
              <a:rPr lang="en-US" i="1" dirty="0"/>
              <a:t>D. </a:t>
            </a:r>
            <a:r>
              <a:rPr lang="en-US" i="1" dirty="0" err="1"/>
              <a:t>plexippus</a:t>
            </a:r>
            <a:r>
              <a:rPr lang="en-US" i="1" dirty="0"/>
              <a:t> </a:t>
            </a:r>
            <a:r>
              <a:rPr lang="en-US" dirty="0"/>
              <a:t>might be should terrestrial temperatures rise.</a:t>
            </a:r>
          </a:p>
        </p:txBody>
      </p:sp>
      <p:sp>
        <p:nvSpPr>
          <p:cNvPr id="4" name="Slide Number Placeholder 3"/>
          <p:cNvSpPr>
            <a:spLocks noGrp="1"/>
          </p:cNvSpPr>
          <p:nvPr>
            <p:ph type="sldNum" sz="quarter" idx="5"/>
          </p:nvPr>
        </p:nvSpPr>
        <p:spPr/>
        <p:txBody>
          <a:bodyPr/>
          <a:lstStyle/>
          <a:p>
            <a:fld id="{5B1CB587-D4CF-2545-BB44-3397D5AC545F}" type="slidenum">
              <a:rPr lang="en-US" smtClean="0"/>
              <a:t>6</a:t>
            </a:fld>
            <a:endParaRPr lang="en-US"/>
          </a:p>
        </p:txBody>
      </p:sp>
    </p:spTree>
    <p:extLst>
      <p:ext uri="{BB962C8B-B14F-4D97-AF65-F5344CB8AC3E}">
        <p14:creationId xmlns:p14="http://schemas.microsoft.com/office/powerpoint/2010/main" val="3333224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Tableau, we were able to create a map that shows the average counts of </a:t>
            </a:r>
            <a:r>
              <a:rPr lang="en-US" i="1" dirty="0"/>
              <a:t>D. </a:t>
            </a:r>
            <a:r>
              <a:rPr lang="en-US" i="1" dirty="0" err="1"/>
              <a:t>plexippus</a:t>
            </a:r>
            <a:r>
              <a:rPr lang="en-US" i="1" dirty="0"/>
              <a:t> </a:t>
            </a:r>
            <a:r>
              <a:rPr lang="en-US" dirty="0"/>
              <a:t>by county for all 20 years.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As is shown in this map, most of the counties are located nearby the coastal cities, with the highest averages in the central California region.</a:t>
            </a:r>
          </a:p>
        </p:txBody>
      </p:sp>
      <p:sp>
        <p:nvSpPr>
          <p:cNvPr id="4" name="Slide Number Placeholder 3"/>
          <p:cNvSpPr>
            <a:spLocks noGrp="1"/>
          </p:cNvSpPr>
          <p:nvPr>
            <p:ph type="sldNum" sz="quarter" idx="5"/>
          </p:nvPr>
        </p:nvSpPr>
        <p:spPr/>
        <p:txBody>
          <a:bodyPr/>
          <a:lstStyle/>
          <a:p>
            <a:fld id="{5B1CB587-D4CF-2545-BB44-3397D5AC545F}" type="slidenum">
              <a:rPr lang="en-US" smtClean="0"/>
              <a:t>7</a:t>
            </a:fld>
            <a:endParaRPr lang="en-US"/>
          </a:p>
        </p:txBody>
      </p:sp>
    </p:spTree>
    <p:extLst>
      <p:ext uri="{BB962C8B-B14F-4D97-AF65-F5344CB8AC3E}">
        <p14:creationId xmlns:p14="http://schemas.microsoft.com/office/powerpoint/2010/main" val="2222962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While we were researching the </a:t>
            </a:r>
            <a:r>
              <a:rPr lang="en-US" i="1" dirty="0"/>
              <a:t>D. </a:t>
            </a:r>
            <a:r>
              <a:rPr lang="en-US" i="1" dirty="0" err="1"/>
              <a:t>plexippus</a:t>
            </a:r>
            <a:r>
              <a:rPr lang="en-US" i="1" dirty="0"/>
              <a:t> </a:t>
            </a:r>
            <a:r>
              <a:rPr lang="en-US" dirty="0"/>
              <a:t>counts, the Xerces Society for Invertebrate Conservation provided this interesting graph, indicating that over the past 23 years, as the number of sites monitored increased, shown by the blue line, the counts of the butterfly, indicated by the green bars, actually declined. Alarmingly so, in the past few years.</a:t>
            </a:r>
          </a:p>
        </p:txBody>
      </p:sp>
      <p:sp>
        <p:nvSpPr>
          <p:cNvPr id="4" name="Slide Number Placeholder 3"/>
          <p:cNvSpPr>
            <a:spLocks noGrp="1"/>
          </p:cNvSpPr>
          <p:nvPr>
            <p:ph type="sldNum" sz="quarter" idx="5"/>
          </p:nvPr>
        </p:nvSpPr>
        <p:spPr/>
        <p:txBody>
          <a:bodyPr/>
          <a:lstStyle/>
          <a:p>
            <a:fld id="{5B1CB587-D4CF-2545-BB44-3397D5AC545F}" type="slidenum">
              <a:rPr lang="en-US" smtClean="0"/>
              <a:t>8</a:t>
            </a:fld>
            <a:endParaRPr lang="en-US"/>
          </a:p>
        </p:txBody>
      </p:sp>
    </p:spTree>
    <p:extLst>
      <p:ext uri="{BB962C8B-B14F-4D97-AF65-F5344CB8AC3E}">
        <p14:creationId xmlns:p14="http://schemas.microsoft.com/office/powerpoint/2010/main" val="748335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Python,  Pandas, and Matplotlib, we created a graph showing the Total Count per Year vs. the Average Temperature per season.</a:t>
            </a:r>
          </a:p>
          <a:p>
            <a:pPr marL="171450" indent="-171450">
              <a:buFont typeface="Arial" panose="020B0604020202020204" pitchFamily="34" charset="0"/>
              <a:buChar char="•"/>
            </a:pPr>
            <a:r>
              <a:rPr lang="en-US" dirty="0"/>
              <a:t>This graph provides a visualization showing that while temperatures may be going up and down, starting in about 2016, butterfly populations plummeted.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thought it would be interesting to look at the various areas of the state in three segments: Northern, Central, and Southern, because of the differences in temperature, and see if there we could determine a trend in temperature.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B1CB587-D4CF-2545-BB44-3397D5AC545F}" type="slidenum">
              <a:rPr lang="en-US" smtClean="0"/>
              <a:t>9</a:t>
            </a:fld>
            <a:endParaRPr lang="en-US"/>
          </a:p>
        </p:txBody>
      </p:sp>
    </p:spTree>
    <p:extLst>
      <p:ext uri="{BB962C8B-B14F-4D97-AF65-F5344CB8AC3E}">
        <p14:creationId xmlns:p14="http://schemas.microsoft.com/office/powerpoint/2010/main" val="37146590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3/29/21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3/29/21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3/29/21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3/29/21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3/29/21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3/29/21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3/29/21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3/29/21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3/29/21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3/29/21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3/29/21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3/29/21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3/29/21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3/29/21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3/29/21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3/29/21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3/29/21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3/29/21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6BBA-DD50-1749-816E-8E015456256D}"/>
              </a:ext>
            </a:extLst>
          </p:cNvPr>
          <p:cNvSpPr>
            <a:spLocks noGrp="1"/>
          </p:cNvSpPr>
          <p:nvPr>
            <p:ph type="ctrTitle"/>
          </p:nvPr>
        </p:nvSpPr>
        <p:spPr/>
        <p:txBody>
          <a:bodyPr/>
          <a:lstStyle/>
          <a:p>
            <a:r>
              <a:rPr lang="en-US" sz="4400" dirty="0"/>
              <a:t>The State of Western North American Monarch Butterflies</a:t>
            </a:r>
          </a:p>
        </p:txBody>
      </p:sp>
      <p:sp>
        <p:nvSpPr>
          <p:cNvPr id="3" name="Subtitle 2">
            <a:extLst>
              <a:ext uri="{FF2B5EF4-FFF2-40B4-BE49-F238E27FC236}">
                <a16:creationId xmlns:a16="http://schemas.microsoft.com/office/drawing/2014/main" id="{DF2EC99E-1CAC-944D-95B7-986631E80AFC}"/>
              </a:ext>
            </a:extLst>
          </p:cNvPr>
          <p:cNvSpPr>
            <a:spLocks noGrp="1"/>
          </p:cNvSpPr>
          <p:nvPr>
            <p:ph type="subTitle" idx="1"/>
          </p:nvPr>
        </p:nvSpPr>
        <p:spPr>
          <a:xfrm>
            <a:off x="680322" y="4394040"/>
            <a:ext cx="8144134" cy="423288"/>
          </a:xfrm>
        </p:spPr>
        <p:txBody>
          <a:bodyPr/>
          <a:lstStyle/>
          <a:p>
            <a:pPr algn="ctr"/>
            <a:r>
              <a:rPr lang="en-US" dirty="0"/>
              <a:t>By Rahwa </a:t>
            </a:r>
            <a:r>
              <a:rPr lang="en-US" dirty="0" err="1"/>
              <a:t>Woldeyesus</a:t>
            </a:r>
            <a:r>
              <a:rPr lang="en-US" dirty="0"/>
              <a:t>, Katherine </a:t>
            </a:r>
            <a:r>
              <a:rPr lang="en-US" dirty="0" err="1"/>
              <a:t>Dudzinsky</a:t>
            </a:r>
            <a:r>
              <a:rPr lang="en-US" dirty="0"/>
              <a:t>, and Karen Warburton</a:t>
            </a:r>
          </a:p>
          <a:p>
            <a:pPr algn="ctr"/>
            <a:endParaRPr lang="en-US" dirty="0"/>
          </a:p>
        </p:txBody>
      </p:sp>
    </p:spTree>
    <p:extLst>
      <p:ext uri="{BB962C8B-B14F-4D97-AF65-F5344CB8AC3E}">
        <p14:creationId xmlns:p14="http://schemas.microsoft.com/office/powerpoint/2010/main" val="3915539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indow&#10;&#10;Description automatically generated">
            <a:extLst>
              <a:ext uri="{FF2B5EF4-FFF2-40B4-BE49-F238E27FC236}">
                <a16:creationId xmlns:a16="http://schemas.microsoft.com/office/drawing/2014/main" id="{1EA5B7BB-9C74-0441-B507-BB4490923B19}"/>
              </a:ext>
            </a:extLst>
          </p:cNvPr>
          <p:cNvPicPr>
            <a:picLocks noChangeAspect="1"/>
          </p:cNvPicPr>
          <p:nvPr/>
        </p:nvPicPr>
        <p:blipFill>
          <a:blip r:embed="rId3"/>
          <a:stretch>
            <a:fillRect/>
          </a:stretch>
        </p:blipFill>
        <p:spPr>
          <a:xfrm>
            <a:off x="136952" y="2748340"/>
            <a:ext cx="3975100" cy="3975100"/>
          </a:xfrm>
          <a:prstGeom prst="rect">
            <a:avLst/>
          </a:prstGeom>
        </p:spPr>
      </p:pic>
      <p:sp>
        <p:nvSpPr>
          <p:cNvPr id="2" name="TextBox 1">
            <a:extLst>
              <a:ext uri="{FF2B5EF4-FFF2-40B4-BE49-F238E27FC236}">
                <a16:creationId xmlns:a16="http://schemas.microsoft.com/office/drawing/2014/main" id="{5DBC9A49-318E-0046-85BC-898172E133E8}"/>
              </a:ext>
            </a:extLst>
          </p:cNvPr>
          <p:cNvSpPr txBox="1"/>
          <p:nvPr/>
        </p:nvSpPr>
        <p:spPr>
          <a:xfrm>
            <a:off x="10615961" y="1115120"/>
            <a:ext cx="1576039" cy="369332"/>
          </a:xfrm>
          <a:prstGeom prst="rect">
            <a:avLst/>
          </a:prstGeom>
          <a:noFill/>
        </p:spPr>
        <p:txBody>
          <a:bodyPr wrap="square" rtlCol="0">
            <a:spAutoFit/>
          </a:bodyPr>
          <a:lstStyle/>
          <a:p>
            <a:pPr algn="ctr"/>
            <a:r>
              <a:rPr lang="en-US" dirty="0"/>
              <a:t>Findings</a:t>
            </a:r>
          </a:p>
        </p:txBody>
      </p:sp>
      <p:sp>
        <p:nvSpPr>
          <p:cNvPr id="4" name="TextBox 3">
            <a:extLst>
              <a:ext uri="{FF2B5EF4-FFF2-40B4-BE49-F238E27FC236}">
                <a16:creationId xmlns:a16="http://schemas.microsoft.com/office/drawing/2014/main" id="{42200E00-0A85-6745-9B52-B28034F1745B}"/>
              </a:ext>
            </a:extLst>
          </p:cNvPr>
          <p:cNvSpPr txBox="1"/>
          <p:nvPr/>
        </p:nvSpPr>
        <p:spPr>
          <a:xfrm>
            <a:off x="584856" y="530345"/>
            <a:ext cx="10031105" cy="584775"/>
          </a:xfrm>
          <a:prstGeom prst="rect">
            <a:avLst/>
          </a:prstGeom>
          <a:noFill/>
        </p:spPr>
        <p:txBody>
          <a:bodyPr wrap="square" rtlCol="0">
            <a:spAutoFit/>
          </a:bodyPr>
          <a:lstStyle/>
          <a:p>
            <a:pPr algn="ctr"/>
            <a:r>
              <a:rPr lang="en-US" sz="3200" dirty="0"/>
              <a:t>WHAT WE DID FIND</a:t>
            </a:r>
          </a:p>
        </p:txBody>
      </p:sp>
      <p:pic>
        <p:nvPicPr>
          <p:cNvPr id="10" name="Picture 9" descr="A picture containing icon&#10;&#10;Description automatically generated">
            <a:extLst>
              <a:ext uri="{FF2B5EF4-FFF2-40B4-BE49-F238E27FC236}">
                <a16:creationId xmlns:a16="http://schemas.microsoft.com/office/drawing/2014/main" id="{CEFB8C96-0167-B046-BD82-A6A658ED3849}"/>
              </a:ext>
            </a:extLst>
          </p:cNvPr>
          <p:cNvPicPr>
            <a:picLocks noChangeAspect="1"/>
          </p:cNvPicPr>
          <p:nvPr/>
        </p:nvPicPr>
        <p:blipFill>
          <a:blip r:embed="rId4"/>
          <a:stretch>
            <a:fillRect/>
          </a:stretch>
        </p:blipFill>
        <p:spPr>
          <a:xfrm>
            <a:off x="1481423" y="683010"/>
            <a:ext cx="8237969" cy="5491979"/>
          </a:xfrm>
          <a:prstGeom prst="rect">
            <a:avLst/>
          </a:prstGeom>
        </p:spPr>
      </p:pic>
    </p:spTree>
    <p:extLst>
      <p:ext uri="{BB962C8B-B14F-4D97-AF65-F5344CB8AC3E}">
        <p14:creationId xmlns:p14="http://schemas.microsoft.com/office/powerpoint/2010/main" val="3998516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indow&#10;&#10;Description automatically generated">
            <a:extLst>
              <a:ext uri="{FF2B5EF4-FFF2-40B4-BE49-F238E27FC236}">
                <a16:creationId xmlns:a16="http://schemas.microsoft.com/office/drawing/2014/main" id="{1EA5B7BB-9C74-0441-B507-BB4490923B19}"/>
              </a:ext>
            </a:extLst>
          </p:cNvPr>
          <p:cNvPicPr>
            <a:picLocks noChangeAspect="1"/>
          </p:cNvPicPr>
          <p:nvPr/>
        </p:nvPicPr>
        <p:blipFill>
          <a:blip r:embed="rId3"/>
          <a:stretch>
            <a:fillRect/>
          </a:stretch>
        </p:blipFill>
        <p:spPr>
          <a:xfrm>
            <a:off x="136952" y="2748340"/>
            <a:ext cx="3975100" cy="3975100"/>
          </a:xfrm>
          <a:prstGeom prst="rect">
            <a:avLst/>
          </a:prstGeom>
        </p:spPr>
      </p:pic>
      <p:sp>
        <p:nvSpPr>
          <p:cNvPr id="2" name="TextBox 1">
            <a:extLst>
              <a:ext uri="{FF2B5EF4-FFF2-40B4-BE49-F238E27FC236}">
                <a16:creationId xmlns:a16="http://schemas.microsoft.com/office/drawing/2014/main" id="{5DBC9A49-318E-0046-85BC-898172E133E8}"/>
              </a:ext>
            </a:extLst>
          </p:cNvPr>
          <p:cNvSpPr txBox="1"/>
          <p:nvPr/>
        </p:nvSpPr>
        <p:spPr>
          <a:xfrm>
            <a:off x="10615961" y="1115120"/>
            <a:ext cx="1576039" cy="369332"/>
          </a:xfrm>
          <a:prstGeom prst="rect">
            <a:avLst/>
          </a:prstGeom>
          <a:noFill/>
        </p:spPr>
        <p:txBody>
          <a:bodyPr wrap="square" rtlCol="0">
            <a:spAutoFit/>
          </a:bodyPr>
          <a:lstStyle/>
          <a:p>
            <a:pPr algn="ctr"/>
            <a:r>
              <a:rPr lang="en-US" dirty="0"/>
              <a:t>Findings</a:t>
            </a:r>
          </a:p>
        </p:txBody>
      </p:sp>
      <p:sp>
        <p:nvSpPr>
          <p:cNvPr id="4" name="TextBox 3">
            <a:extLst>
              <a:ext uri="{FF2B5EF4-FFF2-40B4-BE49-F238E27FC236}">
                <a16:creationId xmlns:a16="http://schemas.microsoft.com/office/drawing/2014/main" id="{42200E00-0A85-6745-9B52-B28034F1745B}"/>
              </a:ext>
            </a:extLst>
          </p:cNvPr>
          <p:cNvSpPr txBox="1"/>
          <p:nvPr/>
        </p:nvSpPr>
        <p:spPr>
          <a:xfrm>
            <a:off x="584856" y="530345"/>
            <a:ext cx="10031105" cy="584775"/>
          </a:xfrm>
          <a:prstGeom prst="rect">
            <a:avLst/>
          </a:prstGeom>
          <a:noFill/>
        </p:spPr>
        <p:txBody>
          <a:bodyPr wrap="square" rtlCol="0">
            <a:spAutoFit/>
          </a:bodyPr>
          <a:lstStyle/>
          <a:p>
            <a:pPr algn="ctr"/>
            <a:r>
              <a:rPr lang="en-US" sz="3200" dirty="0"/>
              <a:t>WHAT WE DID FIND</a:t>
            </a:r>
          </a:p>
        </p:txBody>
      </p:sp>
      <p:pic>
        <p:nvPicPr>
          <p:cNvPr id="12" name="Picture 11" descr="A picture containing icon&#10;&#10;Description automatically generated">
            <a:extLst>
              <a:ext uri="{FF2B5EF4-FFF2-40B4-BE49-F238E27FC236}">
                <a16:creationId xmlns:a16="http://schemas.microsoft.com/office/drawing/2014/main" id="{99414CB4-8BDE-2F4B-A32F-4DA634DEB9DA}"/>
              </a:ext>
            </a:extLst>
          </p:cNvPr>
          <p:cNvPicPr>
            <a:picLocks noChangeAspect="1"/>
          </p:cNvPicPr>
          <p:nvPr/>
        </p:nvPicPr>
        <p:blipFill>
          <a:blip r:embed="rId4"/>
          <a:stretch>
            <a:fillRect/>
          </a:stretch>
        </p:blipFill>
        <p:spPr>
          <a:xfrm>
            <a:off x="1429595" y="648458"/>
            <a:ext cx="8341626" cy="5561084"/>
          </a:xfrm>
          <a:prstGeom prst="rect">
            <a:avLst/>
          </a:prstGeom>
        </p:spPr>
      </p:pic>
    </p:spTree>
    <p:extLst>
      <p:ext uri="{BB962C8B-B14F-4D97-AF65-F5344CB8AC3E}">
        <p14:creationId xmlns:p14="http://schemas.microsoft.com/office/powerpoint/2010/main" val="2403311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indow&#10;&#10;Description automatically generated">
            <a:extLst>
              <a:ext uri="{FF2B5EF4-FFF2-40B4-BE49-F238E27FC236}">
                <a16:creationId xmlns:a16="http://schemas.microsoft.com/office/drawing/2014/main" id="{1EA5B7BB-9C74-0441-B507-BB4490923B19}"/>
              </a:ext>
            </a:extLst>
          </p:cNvPr>
          <p:cNvPicPr>
            <a:picLocks noChangeAspect="1"/>
          </p:cNvPicPr>
          <p:nvPr/>
        </p:nvPicPr>
        <p:blipFill>
          <a:blip r:embed="rId3"/>
          <a:stretch>
            <a:fillRect/>
          </a:stretch>
        </p:blipFill>
        <p:spPr>
          <a:xfrm>
            <a:off x="136952" y="2748340"/>
            <a:ext cx="3975100" cy="3975100"/>
          </a:xfrm>
          <a:prstGeom prst="rect">
            <a:avLst/>
          </a:prstGeom>
        </p:spPr>
      </p:pic>
      <p:sp>
        <p:nvSpPr>
          <p:cNvPr id="2" name="TextBox 1">
            <a:extLst>
              <a:ext uri="{FF2B5EF4-FFF2-40B4-BE49-F238E27FC236}">
                <a16:creationId xmlns:a16="http://schemas.microsoft.com/office/drawing/2014/main" id="{5DBC9A49-318E-0046-85BC-898172E133E8}"/>
              </a:ext>
            </a:extLst>
          </p:cNvPr>
          <p:cNvSpPr txBox="1"/>
          <p:nvPr/>
        </p:nvSpPr>
        <p:spPr>
          <a:xfrm>
            <a:off x="10615961" y="1115120"/>
            <a:ext cx="1576039" cy="369332"/>
          </a:xfrm>
          <a:prstGeom prst="rect">
            <a:avLst/>
          </a:prstGeom>
          <a:noFill/>
        </p:spPr>
        <p:txBody>
          <a:bodyPr wrap="square" rtlCol="0">
            <a:spAutoFit/>
          </a:bodyPr>
          <a:lstStyle/>
          <a:p>
            <a:pPr algn="ctr"/>
            <a:r>
              <a:rPr lang="en-US" dirty="0"/>
              <a:t>Findings</a:t>
            </a:r>
          </a:p>
        </p:txBody>
      </p:sp>
      <p:sp>
        <p:nvSpPr>
          <p:cNvPr id="4" name="TextBox 3">
            <a:extLst>
              <a:ext uri="{FF2B5EF4-FFF2-40B4-BE49-F238E27FC236}">
                <a16:creationId xmlns:a16="http://schemas.microsoft.com/office/drawing/2014/main" id="{42200E00-0A85-6745-9B52-B28034F1745B}"/>
              </a:ext>
            </a:extLst>
          </p:cNvPr>
          <p:cNvSpPr txBox="1"/>
          <p:nvPr/>
        </p:nvSpPr>
        <p:spPr>
          <a:xfrm>
            <a:off x="584856" y="530345"/>
            <a:ext cx="10031105" cy="584775"/>
          </a:xfrm>
          <a:prstGeom prst="rect">
            <a:avLst/>
          </a:prstGeom>
          <a:noFill/>
        </p:spPr>
        <p:txBody>
          <a:bodyPr wrap="square" rtlCol="0">
            <a:spAutoFit/>
          </a:bodyPr>
          <a:lstStyle/>
          <a:p>
            <a:pPr algn="ctr"/>
            <a:r>
              <a:rPr lang="en-US" sz="3200" dirty="0"/>
              <a:t>WHAT WE DID FIND</a:t>
            </a:r>
          </a:p>
        </p:txBody>
      </p:sp>
      <p:pic>
        <p:nvPicPr>
          <p:cNvPr id="10" name="Picture 9" descr="A picture containing icon&#10;&#10;Description automatically generated">
            <a:extLst>
              <a:ext uri="{FF2B5EF4-FFF2-40B4-BE49-F238E27FC236}">
                <a16:creationId xmlns:a16="http://schemas.microsoft.com/office/drawing/2014/main" id="{71F86661-427A-D342-901A-0A7F6180D2E7}"/>
              </a:ext>
            </a:extLst>
          </p:cNvPr>
          <p:cNvPicPr>
            <a:picLocks noChangeAspect="1"/>
          </p:cNvPicPr>
          <p:nvPr/>
        </p:nvPicPr>
        <p:blipFill>
          <a:blip r:embed="rId4"/>
          <a:stretch>
            <a:fillRect/>
          </a:stretch>
        </p:blipFill>
        <p:spPr>
          <a:xfrm>
            <a:off x="1415660" y="639167"/>
            <a:ext cx="8369498" cy="5579666"/>
          </a:xfrm>
          <a:prstGeom prst="rect">
            <a:avLst/>
          </a:prstGeom>
        </p:spPr>
      </p:pic>
    </p:spTree>
    <p:extLst>
      <p:ext uri="{BB962C8B-B14F-4D97-AF65-F5344CB8AC3E}">
        <p14:creationId xmlns:p14="http://schemas.microsoft.com/office/powerpoint/2010/main" val="2510383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indow&#10;&#10;Description automatically generated">
            <a:extLst>
              <a:ext uri="{FF2B5EF4-FFF2-40B4-BE49-F238E27FC236}">
                <a16:creationId xmlns:a16="http://schemas.microsoft.com/office/drawing/2014/main" id="{1EA5B7BB-9C74-0441-B507-BB4490923B19}"/>
              </a:ext>
            </a:extLst>
          </p:cNvPr>
          <p:cNvPicPr>
            <a:picLocks noChangeAspect="1"/>
          </p:cNvPicPr>
          <p:nvPr/>
        </p:nvPicPr>
        <p:blipFill>
          <a:blip r:embed="rId3"/>
          <a:stretch>
            <a:fillRect/>
          </a:stretch>
        </p:blipFill>
        <p:spPr>
          <a:xfrm>
            <a:off x="136952" y="2748340"/>
            <a:ext cx="3975100" cy="3975100"/>
          </a:xfrm>
          <a:prstGeom prst="rect">
            <a:avLst/>
          </a:prstGeom>
        </p:spPr>
      </p:pic>
      <p:sp>
        <p:nvSpPr>
          <p:cNvPr id="2" name="TextBox 1">
            <a:extLst>
              <a:ext uri="{FF2B5EF4-FFF2-40B4-BE49-F238E27FC236}">
                <a16:creationId xmlns:a16="http://schemas.microsoft.com/office/drawing/2014/main" id="{5DBC9A49-318E-0046-85BC-898172E133E8}"/>
              </a:ext>
            </a:extLst>
          </p:cNvPr>
          <p:cNvSpPr txBox="1"/>
          <p:nvPr/>
        </p:nvSpPr>
        <p:spPr>
          <a:xfrm>
            <a:off x="10615961" y="1115120"/>
            <a:ext cx="1576039" cy="369332"/>
          </a:xfrm>
          <a:prstGeom prst="rect">
            <a:avLst/>
          </a:prstGeom>
          <a:noFill/>
        </p:spPr>
        <p:txBody>
          <a:bodyPr wrap="square" rtlCol="0">
            <a:spAutoFit/>
          </a:bodyPr>
          <a:lstStyle/>
          <a:p>
            <a:pPr algn="ctr"/>
            <a:r>
              <a:rPr lang="en-US" dirty="0"/>
              <a:t>Variables</a:t>
            </a:r>
          </a:p>
        </p:txBody>
      </p:sp>
      <p:sp>
        <p:nvSpPr>
          <p:cNvPr id="4" name="TextBox 3">
            <a:extLst>
              <a:ext uri="{FF2B5EF4-FFF2-40B4-BE49-F238E27FC236}">
                <a16:creationId xmlns:a16="http://schemas.microsoft.com/office/drawing/2014/main" id="{42200E00-0A85-6745-9B52-B28034F1745B}"/>
              </a:ext>
            </a:extLst>
          </p:cNvPr>
          <p:cNvSpPr txBox="1"/>
          <p:nvPr/>
        </p:nvSpPr>
        <p:spPr>
          <a:xfrm>
            <a:off x="584856" y="530345"/>
            <a:ext cx="10031105" cy="584775"/>
          </a:xfrm>
          <a:prstGeom prst="rect">
            <a:avLst/>
          </a:prstGeom>
          <a:noFill/>
        </p:spPr>
        <p:txBody>
          <a:bodyPr wrap="square" rtlCol="0">
            <a:spAutoFit/>
          </a:bodyPr>
          <a:lstStyle/>
          <a:p>
            <a:pPr algn="ctr"/>
            <a:r>
              <a:rPr lang="en-US" sz="3200" dirty="0"/>
              <a:t>WHAT ABOUT OUR HYPOTHESIS?</a:t>
            </a:r>
          </a:p>
        </p:txBody>
      </p:sp>
      <p:sp>
        <p:nvSpPr>
          <p:cNvPr id="5" name="TextBox 4">
            <a:extLst>
              <a:ext uri="{FF2B5EF4-FFF2-40B4-BE49-F238E27FC236}">
                <a16:creationId xmlns:a16="http://schemas.microsoft.com/office/drawing/2014/main" id="{29A2BE45-DB52-234C-8AFD-DBB677DB6B20}"/>
              </a:ext>
            </a:extLst>
          </p:cNvPr>
          <p:cNvSpPr txBox="1"/>
          <p:nvPr/>
        </p:nvSpPr>
        <p:spPr>
          <a:xfrm>
            <a:off x="1343026" y="2560459"/>
            <a:ext cx="1037272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Is climate change responsible?</a:t>
            </a:r>
          </a:p>
          <a:p>
            <a:endParaRPr lang="en-US" dirty="0"/>
          </a:p>
          <a:p>
            <a:pPr marL="285750" indent="-285750">
              <a:buFont typeface="Arial" panose="020B0604020202020204" pitchFamily="34" charset="0"/>
              <a:buChar char="•"/>
            </a:pPr>
            <a:r>
              <a:rPr lang="en-US" dirty="0"/>
              <a:t>Is there something else influencing the problem?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Let’s learn about entire life cycle of </a:t>
            </a:r>
            <a:r>
              <a:rPr lang="en-US" i="1" dirty="0"/>
              <a:t>D. </a:t>
            </a:r>
            <a:r>
              <a:rPr lang="en-US" i="1" dirty="0" err="1"/>
              <a:t>plexipplus</a:t>
            </a:r>
            <a:r>
              <a:rPr lang="en-US" dirty="0"/>
              <a:t>.</a:t>
            </a:r>
          </a:p>
        </p:txBody>
      </p:sp>
    </p:spTree>
    <p:extLst>
      <p:ext uri="{BB962C8B-B14F-4D97-AF65-F5344CB8AC3E}">
        <p14:creationId xmlns:p14="http://schemas.microsoft.com/office/powerpoint/2010/main" val="4077408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indow&#10;&#10;Description automatically generated">
            <a:extLst>
              <a:ext uri="{FF2B5EF4-FFF2-40B4-BE49-F238E27FC236}">
                <a16:creationId xmlns:a16="http://schemas.microsoft.com/office/drawing/2014/main" id="{1EA5B7BB-9C74-0441-B507-BB4490923B19}"/>
              </a:ext>
            </a:extLst>
          </p:cNvPr>
          <p:cNvPicPr>
            <a:picLocks noChangeAspect="1"/>
          </p:cNvPicPr>
          <p:nvPr/>
        </p:nvPicPr>
        <p:blipFill>
          <a:blip r:embed="rId3"/>
          <a:stretch>
            <a:fillRect/>
          </a:stretch>
        </p:blipFill>
        <p:spPr>
          <a:xfrm>
            <a:off x="136952" y="2748340"/>
            <a:ext cx="3975100" cy="3975100"/>
          </a:xfrm>
          <a:prstGeom prst="rect">
            <a:avLst/>
          </a:prstGeom>
        </p:spPr>
      </p:pic>
      <p:sp>
        <p:nvSpPr>
          <p:cNvPr id="2" name="TextBox 1">
            <a:extLst>
              <a:ext uri="{FF2B5EF4-FFF2-40B4-BE49-F238E27FC236}">
                <a16:creationId xmlns:a16="http://schemas.microsoft.com/office/drawing/2014/main" id="{5DBC9A49-318E-0046-85BC-898172E133E8}"/>
              </a:ext>
            </a:extLst>
          </p:cNvPr>
          <p:cNvSpPr txBox="1"/>
          <p:nvPr/>
        </p:nvSpPr>
        <p:spPr>
          <a:xfrm>
            <a:off x="10615961" y="1115120"/>
            <a:ext cx="1576039" cy="369332"/>
          </a:xfrm>
          <a:prstGeom prst="rect">
            <a:avLst/>
          </a:prstGeom>
          <a:noFill/>
        </p:spPr>
        <p:txBody>
          <a:bodyPr wrap="square" rtlCol="0">
            <a:spAutoFit/>
          </a:bodyPr>
          <a:lstStyle/>
          <a:p>
            <a:pPr algn="ctr"/>
            <a:r>
              <a:rPr lang="en-US" dirty="0"/>
              <a:t>Variables</a:t>
            </a:r>
          </a:p>
        </p:txBody>
      </p:sp>
      <p:sp>
        <p:nvSpPr>
          <p:cNvPr id="4" name="TextBox 3">
            <a:extLst>
              <a:ext uri="{FF2B5EF4-FFF2-40B4-BE49-F238E27FC236}">
                <a16:creationId xmlns:a16="http://schemas.microsoft.com/office/drawing/2014/main" id="{42200E00-0A85-6745-9B52-B28034F1745B}"/>
              </a:ext>
            </a:extLst>
          </p:cNvPr>
          <p:cNvSpPr txBox="1"/>
          <p:nvPr/>
        </p:nvSpPr>
        <p:spPr>
          <a:xfrm>
            <a:off x="584856" y="530345"/>
            <a:ext cx="10031105" cy="584775"/>
          </a:xfrm>
          <a:prstGeom prst="rect">
            <a:avLst/>
          </a:prstGeom>
          <a:noFill/>
        </p:spPr>
        <p:txBody>
          <a:bodyPr wrap="square" rtlCol="0">
            <a:spAutoFit/>
          </a:bodyPr>
          <a:lstStyle/>
          <a:p>
            <a:pPr algn="ctr"/>
            <a:r>
              <a:rPr lang="en-US" sz="3200" i="1" dirty="0"/>
              <a:t>D. </a:t>
            </a:r>
            <a:r>
              <a:rPr lang="en-US" sz="3200" i="1" dirty="0" err="1"/>
              <a:t>Plexippus</a:t>
            </a:r>
            <a:r>
              <a:rPr lang="en-US" sz="3200" i="1" dirty="0"/>
              <a:t> </a:t>
            </a:r>
            <a:r>
              <a:rPr lang="en-US" sz="3200" dirty="0"/>
              <a:t>Life Cycle</a:t>
            </a:r>
          </a:p>
        </p:txBody>
      </p:sp>
      <p:pic>
        <p:nvPicPr>
          <p:cNvPr id="6" name="Picture 5" descr="A picture containing text, printer&#10;&#10;Description automatically generated">
            <a:extLst>
              <a:ext uri="{FF2B5EF4-FFF2-40B4-BE49-F238E27FC236}">
                <a16:creationId xmlns:a16="http://schemas.microsoft.com/office/drawing/2014/main" id="{F34C9070-1EF7-E741-9FE1-14BAF825CE93}"/>
              </a:ext>
            </a:extLst>
          </p:cNvPr>
          <p:cNvPicPr>
            <a:picLocks noChangeAspect="1"/>
          </p:cNvPicPr>
          <p:nvPr/>
        </p:nvPicPr>
        <p:blipFill>
          <a:blip r:embed="rId4"/>
          <a:stretch>
            <a:fillRect/>
          </a:stretch>
        </p:blipFill>
        <p:spPr>
          <a:xfrm>
            <a:off x="3257258" y="1204250"/>
            <a:ext cx="4686300" cy="4165600"/>
          </a:xfrm>
          <a:prstGeom prst="rect">
            <a:avLst/>
          </a:prstGeom>
        </p:spPr>
      </p:pic>
      <p:sp>
        <p:nvSpPr>
          <p:cNvPr id="7" name="TextBox 6">
            <a:extLst>
              <a:ext uri="{FF2B5EF4-FFF2-40B4-BE49-F238E27FC236}">
                <a16:creationId xmlns:a16="http://schemas.microsoft.com/office/drawing/2014/main" id="{789334F6-63C5-6C4F-A9CC-984D51F49872}"/>
              </a:ext>
            </a:extLst>
          </p:cNvPr>
          <p:cNvSpPr txBox="1"/>
          <p:nvPr/>
        </p:nvSpPr>
        <p:spPr>
          <a:xfrm>
            <a:off x="3257258" y="5332604"/>
            <a:ext cx="4686300" cy="369332"/>
          </a:xfrm>
          <a:prstGeom prst="rect">
            <a:avLst/>
          </a:prstGeom>
          <a:noFill/>
        </p:spPr>
        <p:txBody>
          <a:bodyPr wrap="square" rtlCol="0">
            <a:spAutoFit/>
          </a:bodyPr>
          <a:lstStyle/>
          <a:p>
            <a:r>
              <a:rPr lang="en-US" dirty="0"/>
              <a:t>Image Credit: Monarch Joint Venture, 2021</a:t>
            </a:r>
          </a:p>
        </p:txBody>
      </p:sp>
    </p:spTree>
    <p:extLst>
      <p:ext uri="{BB962C8B-B14F-4D97-AF65-F5344CB8AC3E}">
        <p14:creationId xmlns:p14="http://schemas.microsoft.com/office/powerpoint/2010/main" val="245444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indow&#10;&#10;Description automatically generated">
            <a:extLst>
              <a:ext uri="{FF2B5EF4-FFF2-40B4-BE49-F238E27FC236}">
                <a16:creationId xmlns:a16="http://schemas.microsoft.com/office/drawing/2014/main" id="{1EA5B7BB-9C74-0441-B507-BB4490923B19}"/>
              </a:ext>
            </a:extLst>
          </p:cNvPr>
          <p:cNvPicPr>
            <a:picLocks noChangeAspect="1"/>
          </p:cNvPicPr>
          <p:nvPr/>
        </p:nvPicPr>
        <p:blipFill>
          <a:blip r:embed="rId3"/>
          <a:stretch>
            <a:fillRect/>
          </a:stretch>
        </p:blipFill>
        <p:spPr>
          <a:xfrm>
            <a:off x="136952" y="2748340"/>
            <a:ext cx="3975100" cy="3975100"/>
          </a:xfrm>
          <a:prstGeom prst="rect">
            <a:avLst/>
          </a:prstGeom>
        </p:spPr>
      </p:pic>
      <p:sp>
        <p:nvSpPr>
          <p:cNvPr id="2" name="TextBox 1">
            <a:extLst>
              <a:ext uri="{FF2B5EF4-FFF2-40B4-BE49-F238E27FC236}">
                <a16:creationId xmlns:a16="http://schemas.microsoft.com/office/drawing/2014/main" id="{5DBC9A49-318E-0046-85BC-898172E133E8}"/>
              </a:ext>
            </a:extLst>
          </p:cNvPr>
          <p:cNvSpPr txBox="1"/>
          <p:nvPr/>
        </p:nvSpPr>
        <p:spPr>
          <a:xfrm>
            <a:off x="10615961" y="1115120"/>
            <a:ext cx="1576039" cy="369332"/>
          </a:xfrm>
          <a:prstGeom prst="rect">
            <a:avLst/>
          </a:prstGeom>
          <a:noFill/>
        </p:spPr>
        <p:txBody>
          <a:bodyPr wrap="square" rtlCol="0">
            <a:spAutoFit/>
          </a:bodyPr>
          <a:lstStyle/>
          <a:p>
            <a:pPr algn="ctr"/>
            <a:r>
              <a:rPr lang="en-US" dirty="0"/>
              <a:t>Variables</a:t>
            </a:r>
          </a:p>
        </p:txBody>
      </p:sp>
      <p:sp>
        <p:nvSpPr>
          <p:cNvPr id="4" name="TextBox 3">
            <a:extLst>
              <a:ext uri="{FF2B5EF4-FFF2-40B4-BE49-F238E27FC236}">
                <a16:creationId xmlns:a16="http://schemas.microsoft.com/office/drawing/2014/main" id="{42200E00-0A85-6745-9B52-B28034F1745B}"/>
              </a:ext>
            </a:extLst>
          </p:cNvPr>
          <p:cNvSpPr txBox="1"/>
          <p:nvPr/>
        </p:nvSpPr>
        <p:spPr>
          <a:xfrm>
            <a:off x="584856" y="530345"/>
            <a:ext cx="10031105" cy="584775"/>
          </a:xfrm>
          <a:prstGeom prst="rect">
            <a:avLst/>
          </a:prstGeom>
          <a:noFill/>
        </p:spPr>
        <p:txBody>
          <a:bodyPr wrap="square" rtlCol="0">
            <a:spAutoFit/>
          </a:bodyPr>
          <a:lstStyle/>
          <a:p>
            <a:pPr algn="ctr"/>
            <a:r>
              <a:rPr lang="en-US" sz="3200" dirty="0"/>
              <a:t>Milkweed (</a:t>
            </a:r>
            <a:r>
              <a:rPr lang="en-US" sz="3200" i="1" dirty="0"/>
              <a:t>Asclepias sp</a:t>
            </a:r>
            <a:r>
              <a:rPr lang="en-US" sz="3200" dirty="0"/>
              <a:t>.)</a:t>
            </a:r>
          </a:p>
        </p:txBody>
      </p:sp>
      <p:pic>
        <p:nvPicPr>
          <p:cNvPr id="9" name="Picture 8" descr="A picture containing timeline&#10;&#10;Description automatically generated">
            <a:extLst>
              <a:ext uri="{FF2B5EF4-FFF2-40B4-BE49-F238E27FC236}">
                <a16:creationId xmlns:a16="http://schemas.microsoft.com/office/drawing/2014/main" id="{A3C9A5A5-18AE-A14A-BE83-676832CDDCFA}"/>
              </a:ext>
            </a:extLst>
          </p:cNvPr>
          <p:cNvPicPr>
            <a:picLocks noChangeAspect="1"/>
          </p:cNvPicPr>
          <p:nvPr/>
        </p:nvPicPr>
        <p:blipFill>
          <a:blip r:embed="rId4"/>
          <a:stretch>
            <a:fillRect/>
          </a:stretch>
        </p:blipFill>
        <p:spPr>
          <a:xfrm>
            <a:off x="1683668" y="1348231"/>
            <a:ext cx="7963299" cy="3975101"/>
          </a:xfrm>
          <a:prstGeom prst="rect">
            <a:avLst/>
          </a:prstGeom>
        </p:spPr>
      </p:pic>
      <p:sp>
        <p:nvSpPr>
          <p:cNvPr id="11" name="TextBox 10">
            <a:extLst>
              <a:ext uri="{FF2B5EF4-FFF2-40B4-BE49-F238E27FC236}">
                <a16:creationId xmlns:a16="http://schemas.microsoft.com/office/drawing/2014/main" id="{599BA8F5-2A0A-4649-8643-FCD432A75337}"/>
              </a:ext>
            </a:extLst>
          </p:cNvPr>
          <p:cNvSpPr txBox="1"/>
          <p:nvPr/>
        </p:nvSpPr>
        <p:spPr>
          <a:xfrm>
            <a:off x="3257258" y="5359900"/>
            <a:ext cx="4686300" cy="369332"/>
          </a:xfrm>
          <a:prstGeom prst="rect">
            <a:avLst/>
          </a:prstGeom>
          <a:noFill/>
        </p:spPr>
        <p:txBody>
          <a:bodyPr wrap="square" rtlCol="0">
            <a:spAutoFit/>
          </a:bodyPr>
          <a:lstStyle/>
          <a:p>
            <a:r>
              <a:rPr lang="en-US" dirty="0"/>
              <a:t>Image Credit: Monarch Joint Venture, 2021</a:t>
            </a:r>
          </a:p>
        </p:txBody>
      </p:sp>
    </p:spTree>
    <p:extLst>
      <p:ext uri="{BB962C8B-B14F-4D97-AF65-F5344CB8AC3E}">
        <p14:creationId xmlns:p14="http://schemas.microsoft.com/office/powerpoint/2010/main" val="2225839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indow&#10;&#10;Description automatically generated">
            <a:extLst>
              <a:ext uri="{FF2B5EF4-FFF2-40B4-BE49-F238E27FC236}">
                <a16:creationId xmlns:a16="http://schemas.microsoft.com/office/drawing/2014/main" id="{1EA5B7BB-9C74-0441-B507-BB4490923B19}"/>
              </a:ext>
            </a:extLst>
          </p:cNvPr>
          <p:cNvPicPr>
            <a:picLocks noChangeAspect="1"/>
          </p:cNvPicPr>
          <p:nvPr/>
        </p:nvPicPr>
        <p:blipFill>
          <a:blip r:embed="rId3"/>
          <a:stretch>
            <a:fillRect/>
          </a:stretch>
        </p:blipFill>
        <p:spPr>
          <a:xfrm>
            <a:off x="136952" y="2748340"/>
            <a:ext cx="3975100" cy="3975100"/>
          </a:xfrm>
          <a:prstGeom prst="rect">
            <a:avLst/>
          </a:prstGeom>
        </p:spPr>
      </p:pic>
      <p:sp>
        <p:nvSpPr>
          <p:cNvPr id="2" name="TextBox 1">
            <a:extLst>
              <a:ext uri="{FF2B5EF4-FFF2-40B4-BE49-F238E27FC236}">
                <a16:creationId xmlns:a16="http://schemas.microsoft.com/office/drawing/2014/main" id="{5DBC9A49-318E-0046-85BC-898172E133E8}"/>
              </a:ext>
            </a:extLst>
          </p:cNvPr>
          <p:cNvSpPr txBox="1"/>
          <p:nvPr/>
        </p:nvSpPr>
        <p:spPr>
          <a:xfrm>
            <a:off x="10615961" y="1115120"/>
            <a:ext cx="1576039" cy="369332"/>
          </a:xfrm>
          <a:prstGeom prst="rect">
            <a:avLst/>
          </a:prstGeom>
          <a:noFill/>
        </p:spPr>
        <p:txBody>
          <a:bodyPr wrap="square" rtlCol="0">
            <a:spAutoFit/>
          </a:bodyPr>
          <a:lstStyle/>
          <a:p>
            <a:pPr algn="ctr"/>
            <a:r>
              <a:rPr lang="en-US" dirty="0"/>
              <a:t>Variables</a:t>
            </a:r>
          </a:p>
        </p:txBody>
      </p:sp>
      <p:sp>
        <p:nvSpPr>
          <p:cNvPr id="4" name="TextBox 3">
            <a:extLst>
              <a:ext uri="{FF2B5EF4-FFF2-40B4-BE49-F238E27FC236}">
                <a16:creationId xmlns:a16="http://schemas.microsoft.com/office/drawing/2014/main" id="{42200E00-0A85-6745-9B52-B28034F1745B}"/>
              </a:ext>
            </a:extLst>
          </p:cNvPr>
          <p:cNvSpPr txBox="1"/>
          <p:nvPr/>
        </p:nvSpPr>
        <p:spPr>
          <a:xfrm>
            <a:off x="584856" y="530345"/>
            <a:ext cx="10031105" cy="584775"/>
          </a:xfrm>
          <a:prstGeom prst="rect">
            <a:avLst/>
          </a:prstGeom>
          <a:noFill/>
        </p:spPr>
        <p:txBody>
          <a:bodyPr wrap="square" rtlCol="0">
            <a:spAutoFit/>
          </a:bodyPr>
          <a:lstStyle/>
          <a:p>
            <a:pPr algn="ctr"/>
            <a:r>
              <a:rPr lang="en-US" sz="3200" dirty="0"/>
              <a:t>Pesticides, Herbicides, Human Interaction</a:t>
            </a:r>
          </a:p>
        </p:txBody>
      </p:sp>
      <p:sp>
        <p:nvSpPr>
          <p:cNvPr id="6" name="TextBox 5">
            <a:extLst>
              <a:ext uri="{FF2B5EF4-FFF2-40B4-BE49-F238E27FC236}">
                <a16:creationId xmlns:a16="http://schemas.microsoft.com/office/drawing/2014/main" id="{650509A6-E83A-444E-8A81-2451E323A610}"/>
              </a:ext>
            </a:extLst>
          </p:cNvPr>
          <p:cNvSpPr txBox="1"/>
          <p:nvPr/>
        </p:nvSpPr>
        <p:spPr>
          <a:xfrm>
            <a:off x="1343026" y="2560459"/>
            <a:ext cx="1037272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Are pesticides responsible?</a:t>
            </a:r>
          </a:p>
          <a:p>
            <a:endParaRPr lang="en-US" dirty="0"/>
          </a:p>
          <a:p>
            <a:pPr marL="285750" indent="-285750">
              <a:buFont typeface="Arial" panose="020B0604020202020204" pitchFamily="34" charset="0"/>
              <a:buChar char="•"/>
            </a:pPr>
            <a:r>
              <a:rPr lang="en-US" dirty="0"/>
              <a:t>Are herbicides responsible?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Is human interaction responsible?</a:t>
            </a:r>
          </a:p>
        </p:txBody>
      </p:sp>
    </p:spTree>
    <p:extLst>
      <p:ext uri="{BB962C8B-B14F-4D97-AF65-F5344CB8AC3E}">
        <p14:creationId xmlns:p14="http://schemas.microsoft.com/office/powerpoint/2010/main" val="725402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BC9A49-318E-0046-85BC-898172E133E8}"/>
              </a:ext>
            </a:extLst>
          </p:cNvPr>
          <p:cNvSpPr txBox="1"/>
          <p:nvPr/>
        </p:nvSpPr>
        <p:spPr>
          <a:xfrm>
            <a:off x="10615961" y="1115120"/>
            <a:ext cx="1576039" cy="369332"/>
          </a:xfrm>
          <a:prstGeom prst="rect">
            <a:avLst/>
          </a:prstGeom>
          <a:noFill/>
        </p:spPr>
        <p:txBody>
          <a:bodyPr wrap="square" rtlCol="0">
            <a:spAutoFit/>
          </a:bodyPr>
          <a:lstStyle/>
          <a:p>
            <a:pPr algn="ctr"/>
            <a:r>
              <a:rPr lang="en-US" dirty="0"/>
              <a:t>Conclusion</a:t>
            </a:r>
          </a:p>
        </p:txBody>
      </p:sp>
      <p:pic>
        <p:nvPicPr>
          <p:cNvPr id="5" name="Picture 4" descr="A picture containing insect, colorful, dark&#10;&#10;Description automatically generated">
            <a:extLst>
              <a:ext uri="{FF2B5EF4-FFF2-40B4-BE49-F238E27FC236}">
                <a16:creationId xmlns:a16="http://schemas.microsoft.com/office/drawing/2014/main" id="{551F326C-3090-284D-9677-8AA642D0A3EA}"/>
              </a:ext>
            </a:extLst>
          </p:cNvPr>
          <p:cNvPicPr>
            <a:picLocks noChangeAspect="1"/>
          </p:cNvPicPr>
          <p:nvPr/>
        </p:nvPicPr>
        <p:blipFill>
          <a:blip r:embed="rId3"/>
          <a:stretch>
            <a:fillRect/>
          </a:stretch>
        </p:blipFill>
        <p:spPr>
          <a:xfrm>
            <a:off x="156734" y="1115120"/>
            <a:ext cx="11878531" cy="5017286"/>
          </a:xfrm>
          <a:prstGeom prst="rect">
            <a:avLst/>
          </a:prstGeom>
        </p:spPr>
      </p:pic>
    </p:spTree>
    <p:extLst>
      <p:ext uri="{BB962C8B-B14F-4D97-AF65-F5344CB8AC3E}">
        <p14:creationId xmlns:p14="http://schemas.microsoft.com/office/powerpoint/2010/main" val="2151952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indow&#10;&#10;Description automatically generated">
            <a:extLst>
              <a:ext uri="{FF2B5EF4-FFF2-40B4-BE49-F238E27FC236}">
                <a16:creationId xmlns:a16="http://schemas.microsoft.com/office/drawing/2014/main" id="{1EA5B7BB-9C74-0441-B507-BB4490923B19}"/>
              </a:ext>
            </a:extLst>
          </p:cNvPr>
          <p:cNvPicPr>
            <a:picLocks noChangeAspect="1"/>
          </p:cNvPicPr>
          <p:nvPr/>
        </p:nvPicPr>
        <p:blipFill>
          <a:blip r:embed="rId3"/>
          <a:stretch>
            <a:fillRect/>
          </a:stretch>
        </p:blipFill>
        <p:spPr>
          <a:xfrm>
            <a:off x="136952" y="2748340"/>
            <a:ext cx="3975100" cy="3975100"/>
          </a:xfrm>
          <a:prstGeom prst="rect">
            <a:avLst/>
          </a:prstGeom>
        </p:spPr>
      </p:pic>
      <p:sp>
        <p:nvSpPr>
          <p:cNvPr id="2" name="TextBox 1">
            <a:extLst>
              <a:ext uri="{FF2B5EF4-FFF2-40B4-BE49-F238E27FC236}">
                <a16:creationId xmlns:a16="http://schemas.microsoft.com/office/drawing/2014/main" id="{5DBC9A49-318E-0046-85BC-898172E133E8}"/>
              </a:ext>
            </a:extLst>
          </p:cNvPr>
          <p:cNvSpPr txBox="1"/>
          <p:nvPr/>
        </p:nvSpPr>
        <p:spPr>
          <a:xfrm>
            <a:off x="10615961" y="1115120"/>
            <a:ext cx="1576039" cy="369332"/>
          </a:xfrm>
          <a:prstGeom prst="rect">
            <a:avLst/>
          </a:prstGeom>
          <a:noFill/>
        </p:spPr>
        <p:txBody>
          <a:bodyPr wrap="square" rtlCol="0">
            <a:spAutoFit/>
          </a:bodyPr>
          <a:lstStyle/>
          <a:p>
            <a:pPr algn="ctr"/>
            <a:r>
              <a:rPr lang="en-US" dirty="0"/>
              <a:t>References</a:t>
            </a:r>
          </a:p>
        </p:txBody>
      </p:sp>
      <p:sp>
        <p:nvSpPr>
          <p:cNvPr id="4" name="TextBox 3">
            <a:extLst>
              <a:ext uri="{FF2B5EF4-FFF2-40B4-BE49-F238E27FC236}">
                <a16:creationId xmlns:a16="http://schemas.microsoft.com/office/drawing/2014/main" id="{42200E00-0A85-6745-9B52-B28034F1745B}"/>
              </a:ext>
            </a:extLst>
          </p:cNvPr>
          <p:cNvSpPr txBox="1"/>
          <p:nvPr/>
        </p:nvSpPr>
        <p:spPr>
          <a:xfrm>
            <a:off x="584856" y="530345"/>
            <a:ext cx="10031105" cy="584775"/>
          </a:xfrm>
          <a:prstGeom prst="rect">
            <a:avLst/>
          </a:prstGeom>
          <a:noFill/>
        </p:spPr>
        <p:txBody>
          <a:bodyPr wrap="square" rtlCol="0">
            <a:spAutoFit/>
          </a:bodyPr>
          <a:lstStyle/>
          <a:p>
            <a:pPr algn="ctr"/>
            <a:r>
              <a:rPr lang="en-US" sz="3200" dirty="0"/>
              <a:t>References and Data Sources</a:t>
            </a:r>
          </a:p>
        </p:txBody>
      </p:sp>
      <p:sp>
        <p:nvSpPr>
          <p:cNvPr id="6" name="TextBox 5">
            <a:extLst>
              <a:ext uri="{FF2B5EF4-FFF2-40B4-BE49-F238E27FC236}">
                <a16:creationId xmlns:a16="http://schemas.microsoft.com/office/drawing/2014/main" id="{650509A6-E83A-444E-8A81-2451E323A610}"/>
              </a:ext>
            </a:extLst>
          </p:cNvPr>
          <p:cNvSpPr txBox="1"/>
          <p:nvPr/>
        </p:nvSpPr>
        <p:spPr>
          <a:xfrm>
            <a:off x="1682323" y="2032759"/>
            <a:ext cx="10372725" cy="3693319"/>
          </a:xfrm>
          <a:prstGeom prst="rect">
            <a:avLst/>
          </a:prstGeom>
          <a:noFill/>
        </p:spPr>
        <p:txBody>
          <a:bodyPr wrap="square" rtlCol="0">
            <a:spAutoFit/>
          </a:bodyPr>
          <a:lstStyle/>
          <a:p>
            <a:r>
              <a:rPr lang="en-US" sz="1300" dirty="0" err="1"/>
              <a:t>Fimrite</a:t>
            </a:r>
            <a:r>
              <a:rPr lang="en-US" sz="1300" dirty="0"/>
              <a:t>, Peter, "Slim hope for monarch butterflies: Population holds steady this season” San Francisco Chronicle, 23 September 2020</a:t>
            </a:r>
          </a:p>
          <a:p>
            <a:endParaRPr lang="en-US" sz="1300" dirty="0"/>
          </a:p>
          <a:p>
            <a:r>
              <a:rPr lang="en-US" sz="1300" dirty="0" err="1"/>
              <a:t>Korpella</a:t>
            </a:r>
            <a:r>
              <a:rPr lang="en-US" sz="1300" dirty="0"/>
              <a:t>, Robert. "What do Butterflies do for the Environment?" </a:t>
            </a:r>
            <a:r>
              <a:rPr lang="en-US" sz="1300" i="1" dirty="0" err="1"/>
              <a:t>sciencing.com</a:t>
            </a:r>
            <a:r>
              <a:rPr lang="en-US" sz="1300" dirty="0"/>
              <a:t>, https://</a:t>
            </a:r>
            <a:r>
              <a:rPr lang="en-US" sz="1300" dirty="0" err="1"/>
              <a:t>sciencing.com</a:t>
            </a:r>
            <a:r>
              <a:rPr lang="en-US" sz="1300" dirty="0"/>
              <a:t>/what-do-butterflies-do-environment-4580181.html. 20 March 2021.</a:t>
            </a:r>
          </a:p>
          <a:p>
            <a:endParaRPr lang="en-US" sz="1300" dirty="0"/>
          </a:p>
          <a:p>
            <a:r>
              <a:rPr lang="en-US" sz="1300" dirty="0"/>
              <a:t>Monarch Joint Venture, University of Minnesota, “Fact Sheet About Milkweed” http://</a:t>
            </a:r>
            <a:r>
              <a:rPr lang="en-US" sz="1300" dirty="0" err="1"/>
              <a:t>monarchjointventure.org</a:t>
            </a:r>
            <a:r>
              <a:rPr lang="en-US" sz="1300" dirty="0"/>
              <a:t>/images/uploads/documents/</a:t>
            </a:r>
            <a:r>
              <a:rPr lang="en-US" sz="1300" dirty="0" err="1"/>
              <a:t>MilkweedFactSheetFINAL.pdf</a:t>
            </a:r>
            <a:r>
              <a:rPr lang="en-US" sz="1300" dirty="0"/>
              <a:t>. 20 March 2021.</a:t>
            </a:r>
          </a:p>
          <a:p>
            <a:endParaRPr lang="en-US" sz="1300" dirty="0"/>
          </a:p>
          <a:p>
            <a:r>
              <a:rPr lang="en-US" sz="1300" dirty="0"/>
              <a:t>National Centers for Environmental Information, National Oceanic and Atmospheric Administration. “Climate Data Online Search”, https://</a:t>
            </a:r>
            <a:r>
              <a:rPr lang="en-US" sz="1300" dirty="0" err="1"/>
              <a:t>www.ncdc.noaa.gov</a:t>
            </a:r>
            <a:r>
              <a:rPr lang="en-US" sz="1300" dirty="0"/>
              <a:t>/</a:t>
            </a:r>
            <a:r>
              <a:rPr lang="en-US" sz="1300" dirty="0" err="1"/>
              <a:t>cdo</a:t>
            </a:r>
            <a:r>
              <a:rPr lang="en-US" sz="1300" dirty="0"/>
              <a:t>-web/search. 20 March 2021.</a:t>
            </a:r>
          </a:p>
          <a:p>
            <a:endParaRPr lang="en-US" sz="1300" dirty="0"/>
          </a:p>
          <a:p>
            <a:r>
              <a:rPr lang="en-US" sz="1300" dirty="0"/>
              <a:t>Pacific Grove Natural History Museum. “Monarch Viewing”, https://www.pgmuseum.org/monarch-viewing. 28 March 2021.</a:t>
            </a:r>
          </a:p>
          <a:p>
            <a:endParaRPr lang="en-US" sz="1300" dirty="0"/>
          </a:p>
          <a:p>
            <a:r>
              <a:rPr lang="en-US" sz="1300" dirty="0" err="1"/>
              <a:t>Reppert</a:t>
            </a:r>
            <a:r>
              <a:rPr lang="en-US" sz="1300" dirty="0"/>
              <a:t>, Steven M. and de </a:t>
            </a:r>
            <a:r>
              <a:rPr lang="en-US" sz="1300" dirty="0" err="1"/>
              <a:t>Roode</a:t>
            </a:r>
            <a:r>
              <a:rPr lang="en-US" sz="1300" dirty="0"/>
              <a:t>, Jacobus C. “Demystifying Monarch Butterfly Migration” Current Biology 28, R1009-1022, 10 September 2018</a:t>
            </a:r>
          </a:p>
          <a:p>
            <a:pPr marL="285750" indent="-285750">
              <a:buFont typeface="Arial" panose="020B0604020202020204" pitchFamily="34" charset="0"/>
              <a:buChar char="•"/>
            </a:pPr>
            <a:endParaRPr lang="en-US" sz="1300" dirty="0"/>
          </a:p>
          <a:p>
            <a:r>
              <a:rPr lang="en-US" sz="1300" dirty="0"/>
              <a:t>Xerces Society Western Monarch Thanksgiving Count. 2021. Western Monarch Thanksgiving Count Data, 1997-2020. Available at </a:t>
            </a:r>
            <a:r>
              <a:rPr lang="en-US" sz="1300" dirty="0" err="1"/>
              <a:t>www.westernmonarchcount.org</a:t>
            </a:r>
            <a:r>
              <a:rPr lang="en-US" sz="1300" dirty="0"/>
              <a:t>.</a:t>
            </a:r>
          </a:p>
        </p:txBody>
      </p:sp>
    </p:spTree>
    <p:extLst>
      <p:ext uri="{BB962C8B-B14F-4D97-AF65-F5344CB8AC3E}">
        <p14:creationId xmlns:p14="http://schemas.microsoft.com/office/powerpoint/2010/main" val="3778750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indow&#10;&#10;Description automatically generated">
            <a:extLst>
              <a:ext uri="{FF2B5EF4-FFF2-40B4-BE49-F238E27FC236}">
                <a16:creationId xmlns:a16="http://schemas.microsoft.com/office/drawing/2014/main" id="{1EA5B7BB-9C74-0441-B507-BB4490923B19}"/>
              </a:ext>
            </a:extLst>
          </p:cNvPr>
          <p:cNvPicPr>
            <a:picLocks noChangeAspect="1"/>
          </p:cNvPicPr>
          <p:nvPr/>
        </p:nvPicPr>
        <p:blipFill>
          <a:blip r:embed="rId3"/>
          <a:stretch>
            <a:fillRect/>
          </a:stretch>
        </p:blipFill>
        <p:spPr>
          <a:xfrm>
            <a:off x="136952" y="2748340"/>
            <a:ext cx="3975100" cy="3975100"/>
          </a:xfrm>
          <a:prstGeom prst="rect">
            <a:avLst/>
          </a:prstGeom>
        </p:spPr>
      </p:pic>
      <p:sp>
        <p:nvSpPr>
          <p:cNvPr id="2" name="TextBox 1">
            <a:extLst>
              <a:ext uri="{FF2B5EF4-FFF2-40B4-BE49-F238E27FC236}">
                <a16:creationId xmlns:a16="http://schemas.microsoft.com/office/drawing/2014/main" id="{5DBC9A49-318E-0046-85BC-898172E133E8}"/>
              </a:ext>
            </a:extLst>
          </p:cNvPr>
          <p:cNvSpPr txBox="1"/>
          <p:nvPr/>
        </p:nvSpPr>
        <p:spPr>
          <a:xfrm>
            <a:off x="10615961" y="1115120"/>
            <a:ext cx="1576039" cy="369332"/>
          </a:xfrm>
          <a:prstGeom prst="rect">
            <a:avLst/>
          </a:prstGeom>
          <a:noFill/>
        </p:spPr>
        <p:txBody>
          <a:bodyPr wrap="square" rtlCol="0">
            <a:spAutoFit/>
          </a:bodyPr>
          <a:lstStyle/>
          <a:p>
            <a:pPr algn="ctr"/>
            <a:r>
              <a:rPr lang="en-US" dirty="0"/>
              <a:t>Questions</a:t>
            </a:r>
          </a:p>
        </p:txBody>
      </p:sp>
      <p:sp>
        <p:nvSpPr>
          <p:cNvPr id="4" name="TextBox 3">
            <a:extLst>
              <a:ext uri="{FF2B5EF4-FFF2-40B4-BE49-F238E27FC236}">
                <a16:creationId xmlns:a16="http://schemas.microsoft.com/office/drawing/2014/main" id="{42200E00-0A85-6745-9B52-B28034F1745B}"/>
              </a:ext>
            </a:extLst>
          </p:cNvPr>
          <p:cNvSpPr txBox="1"/>
          <p:nvPr/>
        </p:nvSpPr>
        <p:spPr>
          <a:xfrm>
            <a:off x="584856" y="2844225"/>
            <a:ext cx="10031105" cy="584775"/>
          </a:xfrm>
          <a:prstGeom prst="rect">
            <a:avLst/>
          </a:prstGeom>
          <a:noFill/>
        </p:spPr>
        <p:txBody>
          <a:bodyPr wrap="square" rtlCol="0">
            <a:spAutoFit/>
          </a:bodyPr>
          <a:lstStyle/>
          <a:p>
            <a:pPr algn="ctr"/>
            <a:r>
              <a:rPr lang="en-US" sz="3200" dirty="0"/>
              <a:t>Questions?</a:t>
            </a:r>
          </a:p>
        </p:txBody>
      </p:sp>
    </p:spTree>
    <p:extLst>
      <p:ext uri="{BB962C8B-B14F-4D97-AF65-F5344CB8AC3E}">
        <p14:creationId xmlns:p14="http://schemas.microsoft.com/office/powerpoint/2010/main" val="2409659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indow&#10;&#10;Description automatically generated">
            <a:extLst>
              <a:ext uri="{FF2B5EF4-FFF2-40B4-BE49-F238E27FC236}">
                <a16:creationId xmlns:a16="http://schemas.microsoft.com/office/drawing/2014/main" id="{1EA5B7BB-9C74-0441-B507-BB4490923B19}"/>
              </a:ext>
            </a:extLst>
          </p:cNvPr>
          <p:cNvPicPr>
            <a:picLocks noChangeAspect="1"/>
          </p:cNvPicPr>
          <p:nvPr/>
        </p:nvPicPr>
        <p:blipFill>
          <a:blip r:embed="rId3"/>
          <a:stretch>
            <a:fillRect/>
          </a:stretch>
        </p:blipFill>
        <p:spPr>
          <a:xfrm>
            <a:off x="136952" y="2748340"/>
            <a:ext cx="3975100" cy="3975100"/>
          </a:xfrm>
          <a:prstGeom prst="rect">
            <a:avLst/>
          </a:prstGeom>
        </p:spPr>
      </p:pic>
      <p:sp>
        <p:nvSpPr>
          <p:cNvPr id="2" name="TextBox 1">
            <a:extLst>
              <a:ext uri="{FF2B5EF4-FFF2-40B4-BE49-F238E27FC236}">
                <a16:creationId xmlns:a16="http://schemas.microsoft.com/office/drawing/2014/main" id="{5DBC9A49-318E-0046-85BC-898172E133E8}"/>
              </a:ext>
            </a:extLst>
          </p:cNvPr>
          <p:cNvSpPr txBox="1"/>
          <p:nvPr/>
        </p:nvSpPr>
        <p:spPr>
          <a:xfrm>
            <a:off x="10615961" y="1115120"/>
            <a:ext cx="1576039" cy="369332"/>
          </a:xfrm>
          <a:prstGeom prst="rect">
            <a:avLst/>
          </a:prstGeom>
          <a:noFill/>
        </p:spPr>
        <p:txBody>
          <a:bodyPr wrap="square" rtlCol="0">
            <a:spAutoFit/>
          </a:bodyPr>
          <a:lstStyle/>
          <a:p>
            <a:pPr algn="ctr"/>
            <a:r>
              <a:rPr lang="en-US" dirty="0"/>
              <a:t>Introduction</a:t>
            </a:r>
          </a:p>
        </p:txBody>
      </p:sp>
      <p:sp>
        <p:nvSpPr>
          <p:cNvPr id="3" name="TextBox 2">
            <a:extLst>
              <a:ext uri="{FF2B5EF4-FFF2-40B4-BE49-F238E27FC236}">
                <a16:creationId xmlns:a16="http://schemas.microsoft.com/office/drawing/2014/main" id="{69882441-6C63-7447-88D6-A3B9DFD57B55}"/>
              </a:ext>
            </a:extLst>
          </p:cNvPr>
          <p:cNvSpPr txBox="1"/>
          <p:nvPr/>
        </p:nvSpPr>
        <p:spPr>
          <a:xfrm>
            <a:off x="1357313" y="1825010"/>
            <a:ext cx="9901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Easy to recognize and commonly seen in California during active months.</a:t>
            </a:r>
          </a:p>
          <a:p>
            <a:endParaRPr lang="en-US" dirty="0"/>
          </a:p>
          <a:p>
            <a:pPr marL="285750" indent="-285750">
              <a:buFont typeface="Arial" panose="020B0604020202020204" pitchFamily="34" charset="0"/>
              <a:buChar char="•"/>
            </a:pPr>
            <a:r>
              <a:rPr lang="en-US" dirty="0"/>
              <a:t>Migrate long distances – 500 – 1600 km (about 300 – 1000 miles)! (</a:t>
            </a:r>
            <a:r>
              <a:rPr lang="en-US" dirty="0" err="1"/>
              <a:t>Reppert</a:t>
            </a:r>
            <a:r>
              <a:rPr lang="en-US" dirty="0"/>
              <a:t>, S.M. &amp; de </a:t>
            </a:r>
            <a:r>
              <a:rPr lang="en-US" dirty="0" err="1"/>
              <a:t>Roode</a:t>
            </a:r>
            <a:r>
              <a:rPr lang="en-US" dirty="0"/>
              <a:t>, J.C., 2018)</a:t>
            </a:r>
          </a:p>
          <a:p>
            <a:endParaRPr lang="en-US" dirty="0"/>
          </a:p>
          <a:p>
            <a:pPr marL="285750" indent="-285750">
              <a:buFont typeface="Arial" panose="020B0604020202020204" pitchFamily="34" charset="0"/>
              <a:buChar char="•"/>
            </a:pPr>
            <a:r>
              <a:rPr lang="en-US" dirty="0"/>
              <a:t>Popular tourist attraction in some cities.</a:t>
            </a:r>
          </a:p>
          <a:p>
            <a:endParaRPr lang="en-US" dirty="0"/>
          </a:p>
          <a:p>
            <a:pPr marL="285750" indent="-285750">
              <a:buFont typeface="Arial" panose="020B0604020202020204" pitchFamily="34" charset="0"/>
              <a:buChar char="•"/>
            </a:pPr>
            <a:r>
              <a:rPr lang="en-US" dirty="0"/>
              <a:t>Important pollinators and consume weeds. (</a:t>
            </a:r>
            <a:r>
              <a:rPr lang="en-US" dirty="0" err="1"/>
              <a:t>Korpella</a:t>
            </a:r>
            <a:r>
              <a:rPr lang="en-US" dirty="0"/>
              <a:t>, R., 2021)</a:t>
            </a:r>
          </a:p>
          <a:p>
            <a:endParaRPr lang="en-US" dirty="0"/>
          </a:p>
          <a:p>
            <a:pPr marL="285750" indent="-285750">
              <a:buFont typeface="Arial" panose="020B0604020202020204" pitchFamily="34" charset="0"/>
              <a:buChar char="•"/>
            </a:pPr>
            <a:r>
              <a:rPr lang="en-US" dirty="0"/>
              <a:t>Recent studies indicate they are nearly gone. (</a:t>
            </a:r>
            <a:r>
              <a:rPr lang="en-US" dirty="0" err="1"/>
              <a:t>Fimrite</a:t>
            </a:r>
            <a:r>
              <a:rPr lang="en-US" dirty="0"/>
              <a:t>, P., 2020)</a:t>
            </a:r>
          </a:p>
        </p:txBody>
      </p:sp>
      <p:sp>
        <p:nvSpPr>
          <p:cNvPr id="4" name="TextBox 3">
            <a:extLst>
              <a:ext uri="{FF2B5EF4-FFF2-40B4-BE49-F238E27FC236}">
                <a16:creationId xmlns:a16="http://schemas.microsoft.com/office/drawing/2014/main" id="{42200E00-0A85-6745-9B52-B28034F1745B}"/>
              </a:ext>
            </a:extLst>
          </p:cNvPr>
          <p:cNvSpPr txBox="1"/>
          <p:nvPr/>
        </p:nvSpPr>
        <p:spPr>
          <a:xfrm>
            <a:off x="584856" y="530345"/>
            <a:ext cx="10031105" cy="584775"/>
          </a:xfrm>
          <a:prstGeom prst="rect">
            <a:avLst/>
          </a:prstGeom>
          <a:noFill/>
        </p:spPr>
        <p:txBody>
          <a:bodyPr wrap="square" rtlCol="0">
            <a:spAutoFit/>
          </a:bodyPr>
          <a:lstStyle/>
          <a:p>
            <a:pPr algn="ctr"/>
            <a:r>
              <a:rPr lang="en-US" sz="3200" dirty="0"/>
              <a:t>WESTERN MONARCH BUTTERFLY (</a:t>
            </a:r>
            <a:r>
              <a:rPr lang="en-US" sz="3200" i="1" dirty="0"/>
              <a:t>Danaus </a:t>
            </a:r>
            <a:r>
              <a:rPr lang="en-US" sz="3200" i="1" dirty="0" err="1"/>
              <a:t>plexipplus</a:t>
            </a:r>
            <a:r>
              <a:rPr lang="en-US" sz="3200" dirty="0"/>
              <a:t>)</a:t>
            </a:r>
          </a:p>
        </p:txBody>
      </p:sp>
      <p:pic>
        <p:nvPicPr>
          <p:cNvPr id="10" name="Picture 9" descr="A picture containing plant, barnacle, several&#10;&#10;Description automatically generated">
            <a:extLst>
              <a:ext uri="{FF2B5EF4-FFF2-40B4-BE49-F238E27FC236}">
                <a16:creationId xmlns:a16="http://schemas.microsoft.com/office/drawing/2014/main" id="{548668B2-CC0E-7D47-A86D-1F71B5C5FE3D}"/>
              </a:ext>
            </a:extLst>
          </p:cNvPr>
          <p:cNvPicPr>
            <a:picLocks noChangeAspect="1"/>
          </p:cNvPicPr>
          <p:nvPr/>
        </p:nvPicPr>
        <p:blipFill>
          <a:blip r:embed="rId4"/>
          <a:stretch>
            <a:fillRect/>
          </a:stretch>
        </p:blipFill>
        <p:spPr>
          <a:xfrm>
            <a:off x="8826192" y="3207782"/>
            <a:ext cx="2286000" cy="2959100"/>
          </a:xfrm>
          <a:prstGeom prst="rect">
            <a:avLst/>
          </a:prstGeom>
        </p:spPr>
      </p:pic>
      <p:sp>
        <p:nvSpPr>
          <p:cNvPr id="5" name="TextBox 4">
            <a:extLst>
              <a:ext uri="{FF2B5EF4-FFF2-40B4-BE49-F238E27FC236}">
                <a16:creationId xmlns:a16="http://schemas.microsoft.com/office/drawing/2014/main" id="{BAB46432-13C8-3444-9110-0A25674A75CC}"/>
              </a:ext>
            </a:extLst>
          </p:cNvPr>
          <p:cNvSpPr txBox="1"/>
          <p:nvPr/>
        </p:nvSpPr>
        <p:spPr>
          <a:xfrm>
            <a:off x="7775791" y="6166882"/>
            <a:ext cx="4416209" cy="307777"/>
          </a:xfrm>
          <a:prstGeom prst="rect">
            <a:avLst/>
          </a:prstGeom>
          <a:noFill/>
        </p:spPr>
        <p:txBody>
          <a:bodyPr wrap="none" rtlCol="0">
            <a:spAutoFit/>
          </a:bodyPr>
          <a:lstStyle/>
          <a:p>
            <a:r>
              <a:rPr lang="en-US" sz="1400" dirty="0"/>
              <a:t>Image Credit: Pacific Grove Natural History Museum </a:t>
            </a:r>
          </a:p>
        </p:txBody>
      </p:sp>
    </p:spTree>
    <p:extLst>
      <p:ext uri="{BB962C8B-B14F-4D97-AF65-F5344CB8AC3E}">
        <p14:creationId xmlns:p14="http://schemas.microsoft.com/office/powerpoint/2010/main" val="3889101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indow&#10;&#10;Description automatically generated">
            <a:extLst>
              <a:ext uri="{FF2B5EF4-FFF2-40B4-BE49-F238E27FC236}">
                <a16:creationId xmlns:a16="http://schemas.microsoft.com/office/drawing/2014/main" id="{1EA5B7BB-9C74-0441-B507-BB4490923B19}"/>
              </a:ext>
            </a:extLst>
          </p:cNvPr>
          <p:cNvPicPr>
            <a:picLocks noChangeAspect="1"/>
          </p:cNvPicPr>
          <p:nvPr/>
        </p:nvPicPr>
        <p:blipFill>
          <a:blip r:embed="rId3"/>
          <a:stretch>
            <a:fillRect/>
          </a:stretch>
        </p:blipFill>
        <p:spPr>
          <a:xfrm>
            <a:off x="136952" y="2748340"/>
            <a:ext cx="3975100" cy="3975100"/>
          </a:xfrm>
          <a:prstGeom prst="rect">
            <a:avLst/>
          </a:prstGeom>
        </p:spPr>
      </p:pic>
      <p:sp>
        <p:nvSpPr>
          <p:cNvPr id="2" name="TextBox 1">
            <a:extLst>
              <a:ext uri="{FF2B5EF4-FFF2-40B4-BE49-F238E27FC236}">
                <a16:creationId xmlns:a16="http://schemas.microsoft.com/office/drawing/2014/main" id="{5DBC9A49-318E-0046-85BC-898172E133E8}"/>
              </a:ext>
            </a:extLst>
          </p:cNvPr>
          <p:cNvSpPr txBox="1"/>
          <p:nvPr/>
        </p:nvSpPr>
        <p:spPr>
          <a:xfrm>
            <a:off x="10615961" y="1115120"/>
            <a:ext cx="1576039" cy="369332"/>
          </a:xfrm>
          <a:prstGeom prst="rect">
            <a:avLst/>
          </a:prstGeom>
          <a:noFill/>
        </p:spPr>
        <p:txBody>
          <a:bodyPr wrap="square" rtlCol="0">
            <a:spAutoFit/>
          </a:bodyPr>
          <a:lstStyle/>
          <a:p>
            <a:pPr algn="ctr"/>
            <a:r>
              <a:rPr lang="en-US" dirty="0"/>
              <a:t>Hypothesis</a:t>
            </a:r>
          </a:p>
        </p:txBody>
      </p:sp>
      <p:sp>
        <p:nvSpPr>
          <p:cNvPr id="3" name="TextBox 2">
            <a:extLst>
              <a:ext uri="{FF2B5EF4-FFF2-40B4-BE49-F238E27FC236}">
                <a16:creationId xmlns:a16="http://schemas.microsoft.com/office/drawing/2014/main" id="{69882441-6C63-7447-88D6-A3B9DFD57B55}"/>
              </a:ext>
            </a:extLst>
          </p:cNvPr>
          <p:cNvSpPr txBox="1"/>
          <p:nvPr/>
        </p:nvSpPr>
        <p:spPr>
          <a:xfrm>
            <a:off x="1343026" y="2560459"/>
            <a:ext cx="10372725" cy="1569660"/>
          </a:xfrm>
          <a:prstGeom prst="rect">
            <a:avLst/>
          </a:prstGeom>
          <a:noFill/>
        </p:spPr>
        <p:txBody>
          <a:bodyPr wrap="square" rtlCol="0">
            <a:spAutoFit/>
          </a:bodyPr>
          <a:lstStyle/>
          <a:p>
            <a:pPr marL="285750" indent="-285750">
              <a:buFont typeface="Arial" panose="020B0604020202020204" pitchFamily="34" charset="0"/>
              <a:buChar char="•"/>
            </a:pPr>
            <a:r>
              <a:rPr lang="en-US" dirty="0"/>
              <a:t>Scientists have expressed concern that this catastrophic reduction in Monarchs may be directly connected to </a:t>
            </a:r>
            <a:r>
              <a:rPr lang="en-US" b="1" u="sng" dirty="0"/>
              <a:t>climate change </a:t>
            </a:r>
            <a:r>
              <a:rPr lang="en-US" dirty="0"/>
              <a:t>(Conservation of Migratory Species of Wild Animals, 2020)</a:t>
            </a:r>
            <a:r>
              <a:rPr lang="en-US" sz="2400"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Our hypothesis was that climate change is an influencing factor on the decline of the </a:t>
            </a:r>
            <a:r>
              <a:rPr lang="en-US" i="1" dirty="0"/>
              <a:t>D. </a:t>
            </a:r>
            <a:r>
              <a:rPr lang="en-US" i="1" dirty="0" err="1"/>
              <a:t>plexippus</a:t>
            </a:r>
            <a:r>
              <a:rPr lang="en-US" dirty="0"/>
              <a:t> population.</a:t>
            </a:r>
          </a:p>
        </p:txBody>
      </p:sp>
      <p:sp>
        <p:nvSpPr>
          <p:cNvPr id="4" name="TextBox 3">
            <a:extLst>
              <a:ext uri="{FF2B5EF4-FFF2-40B4-BE49-F238E27FC236}">
                <a16:creationId xmlns:a16="http://schemas.microsoft.com/office/drawing/2014/main" id="{42200E00-0A85-6745-9B52-B28034F1745B}"/>
              </a:ext>
            </a:extLst>
          </p:cNvPr>
          <p:cNvSpPr txBox="1"/>
          <p:nvPr/>
        </p:nvSpPr>
        <p:spPr>
          <a:xfrm>
            <a:off x="584856" y="530345"/>
            <a:ext cx="10031105" cy="584775"/>
          </a:xfrm>
          <a:prstGeom prst="rect">
            <a:avLst/>
          </a:prstGeom>
          <a:noFill/>
        </p:spPr>
        <p:txBody>
          <a:bodyPr wrap="square" rtlCol="0">
            <a:spAutoFit/>
          </a:bodyPr>
          <a:lstStyle/>
          <a:p>
            <a:pPr algn="ctr"/>
            <a:r>
              <a:rPr lang="en-US" sz="3200" dirty="0"/>
              <a:t>WHY ARE </a:t>
            </a:r>
            <a:r>
              <a:rPr lang="en-US" sz="3200" i="1" dirty="0"/>
              <a:t>D. </a:t>
            </a:r>
            <a:r>
              <a:rPr lang="en-US" sz="3200" i="1" dirty="0" err="1"/>
              <a:t>plexippus</a:t>
            </a:r>
            <a:r>
              <a:rPr lang="en-US" sz="3200" dirty="0"/>
              <a:t> DISAPPEARING?</a:t>
            </a:r>
          </a:p>
        </p:txBody>
      </p:sp>
    </p:spTree>
    <p:extLst>
      <p:ext uri="{BB962C8B-B14F-4D97-AF65-F5344CB8AC3E}">
        <p14:creationId xmlns:p14="http://schemas.microsoft.com/office/powerpoint/2010/main" val="545448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indow&#10;&#10;Description automatically generated">
            <a:extLst>
              <a:ext uri="{FF2B5EF4-FFF2-40B4-BE49-F238E27FC236}">
                <a16:creationId xmlns:a16="http://schemas.microsoft.com/office/drawing/2014/main" id="{1EA5B7BB-9C74-0441-B507-BB4490923B19}"/>
              </a:ext>
            </a:extLst>
          </p:cNvPr>
          <p:cNvPicPr>
            <a:picLocks noChangeAspect="1"/>
          </p:cNvPicPr>
          <p:nvPr/>
        </p:nvPicPr>
        <p:blipFill>
          <a:blip r:embed="rId3"/>
          <a:stretch>
            <a:fillRect/>
          </a:stretch>
        </p:blipFill>
        <p:spPr>
          <a:xfrm>
            <a:off x="136952" y="2748340"/>
            <a:ext cx="3975100" cy="3975100"/>
          </a:xfrm>
          <a:prstGeom prst="rect">
            <a:avLst/>
          </a:prstGeom>
        </p:spPr>
      </p:pic>
      <p:sp>
        <p:nvSpPr>
          <p:cNvPr id="2" name="TextBox 1">
            <a:extLst>
              <a:ext uri="{FF2B5EF4-FFF2-40B4-BE49-F238E27FC236}">
                <a16:creationId xmlns:a16="http://schemas.microsoft.com/office/drawing/2014/main" id="{5DBC9A49-318E-0046-85BC-898172E133E8}"/>
              </a:ext>
            </a:extLst>
          </p:cNvPr>
          <p:cNvSpPr txBox="1"/>
          <p:nvPr/>
        </p:nvSpPr>
        <p:spPr>
          <a:xfrm>
            <a:off x="10615961" y="1115120"/>
            <a:ext cx="1576039" cy="369332"/>
          </a:xfrm>
          <a:prstGeom prst="rect">
            <a:avLst/>
          </a:prstGeom>
          <a:noFill/>
        </p:spPr>
        <p:txBody>
          <a:bodyPr wrap="square" rtlCol="0">
            <a:spAutoFit/>
          </a:bodyPr>
          <a:lstStyle/>
          <a:p>
            <a:pPr algn="ctr"/>
            <a:r>
              <a:rPr lang="en-US" dirty="0"/>
              <a:t>Data</a:t>
            </a:r>
          </a:p>
        </p:txBody>
      </p:sp>
      <p:sp>
        <p:nvSpPr>
          <p:cNvPr id="3" name="TextBox 2">
            <a:extLst>
              <a:ext uri="{FF2B5EF4-FFF2-40B4-BE49-F238E27FC236}">
                <a16:creationId xmlns:a16="http://schemas.microsoft.com/office/drawing/2014/main" id="{69882441-6C63-7447-88D6-A3B9DFD57B55}"/>
              </a:ext>
            </a:extLst>
          </p:cNvPr>
          <p:cNvSpPr txBox="1"/>
          <p:nvPr/>
        </p:nvSpPr>
        <p:spPr>
          <a:xfrm>
            <a:off x="1343026" y="2560459"/>
            <a:ext cx="10372725" cy="923330"/>
          </a:xfrm>
          <a:prstGeom prst="rect">
            <a:avLst/>
          </a:prstGeom>
          <a:noFill/>
        </p:spPr>
        <p:txBody>
          <a:bodyPr wrap="square" rtlCol="0">
            <a:spAutoFit/>
          </a:bodyPr>
          <a:lstStyle/>
          <a:p>
            <a:pPr marL="285750" indent="-285750">
              <a:buFont typeface="Arial" panose="020B0604020202020204" pitchFamily="34" charset="0"/>
              <a:buChar char="•"/>
            </a:pPr>
            <a:r>
              <a:rPr lang="en-US" dirty="0"/>
              <a:t>Terrestrial Air Temperatures from NOAA website (NOAA, 2021)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Butterfly Count Data from Xerces Society for Invertebrate Conservation (Xerces Society, 2021)</a:t>
            </a:r>
          </a:p>
        </p:txBody>
      </p:sp>
      <p:sp>
        <p:nvSpPr>
          <p:cNvPr id="4" name="TextBox 3">
            <a:extLst>
              <a:ext uri="{FF2B5EF4-FFF2-40B4-BE49-F238E27FC236}">
                <a16:creationId xmlns:a16="http://schemas.microsoft.com/office/drawing/2014/main" id="{42200E00-0A85-6745-9B52-B28034F1745B}"/>
              </a:ext>
            </a:extLst>
          </p:cNvPr>
          <p:cNvSpPr txBox="1"/>
          <p:nvPr/>
        </p:nvSpPr>
        <p:spPr>
          <a:xfrm>
            <a:off x="584856" y="530345"/>
            <a:ext cx="10031105" cy="584775"/>
          </a:xfrm>
          <a:prstGeom prst="rect">
            <a:avLst/>
          </a:prstGeom>
          <a:noFill/>
        </p:spPr>
        <p:txBody>
          <a:bodyPr wrap="square" rtlCol="0">
            <a:spAutoFit/>
          </a:bodyPr>
          <a:lstStyle/>
          <a:p>
            <a:pPr algn="ctr"/>
            <a:r>
              <a:rPr lang="en-US" sz="3200" dirty="0"/>
              <a:t>DATA SOURCES</a:t>
            </a:r>
          </a:p>
        </p:txBody>
      </p:sp>
    </p:spTree>
    <p:extLst>
      <p:ext uri="{BB962C8B-B14F-4D97-AF65-F5344CB8AC3E}">
        <p14:creationId xmlns:p14="http://schemas.microsoft.com/office/powerpoint/2010/main" val="3687751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indow&#10;&#10;Description automatically generated">
            <a:extLst>
              <a:ext uri="{FF2B5EF4-FFF2-40B4-BE49-F238E27FC236}">
                <a16:creationId xmlns:a16="http://schemas.microsoft.com/office/drawing/2014/main" id="{1EA5B7BB-9C74-0441-B507-BB4490923B19}"/>
              </a:ext>
            </a:extLst>
          </p:cNvPr>
          <p:cNvPicPr>
            <a:picLocks noChangeAspect="1"/>
          </p:cNvPicPr>
          <p:nvPr/>
        </p:nvPicPr>
        <p:blipFill>
          <a:blip r:embed="rId3"/>
          <a:stretch>
            <a:fillRect/>
          </a:stretch>
        </p:blipFill>
        <p:spPr>
          <a:xfrm>
            <a:off x="136952" y="2748340"/>
            <a:ext cx="3975100" cy="3975100"/>
          </a:xfrm>
          <a:prstGeom prst="rect">
            <a:avLst/>
          </a:prstGeom>
        </p:spPr>
      </p:pic>
      <p:sp>
        <p:nvSpPr>
          <p:cNvPr id="2" name="TextBox 1">
            <a:extLst>
              <a:ext uri="{FF2B5EF4-FFF2-40B4-BE49-F238E27FC236}">
                <a16:creationId xmlns:a16="http://schemas.microsoft.com/office/drawing/2014/main" id="{5DBC9A49-318E-0046-85BC-898172E133E8}"/>
              </a:ext>
            </a:extLst>
          </p:cNvPr>
          <p:cNvSpPr txBox="1"/>
          <p:nvPr/>
        </p:nvSpPr>
        <p:spPr>
          <a:xfrm>
            <a:off x="10615961" y="1115120"/>
            <a:ext cx="1576039" cy="369332"/>
          </a:xfrm>
          <a:prstGeom prst="rect">
            <a:avLst/>
          </a:prstGeom>
          <a:noFill/>
        </p:spPr>
        <p:txBody>
          <a:bodyPr wrap="square" rtlCol="0">
            <a:spAutoFit/>
          </a:bodyPr>
          <a:lstStyle/>
          <a:p>
            <a:pPr algn="ctr"/>
            <a:r>
              <a:rPr lang="en-US" dirty="0"/>
              <a:t>Modeling</a:t>
            </a:r>
          </a:p>
        </p:txBody>
      </p:sp>
      <p:sp>
        <p:nvSpPr>
          <p:cNvPr id="3" name="TextBox 2">
            <a:extLst>
              <a:ext uri="{FF2B5EF4-FFF2-40B4-BE49-F238E27FC236}">
                <a16:creationId xmlns:a16="http://schemas.microsoft.com/office/drawing/2014/main" id="{69882441-6C63-7447-88D6-A3B9DFD57B55}"/>
              </a:ext>
            </a:extLst>
          </p:cNvPr>
          <p:cNvSpPr txBox="1"/>
          <p:nvPr/>
        </p:nvSpPr>
        <p:spPr>
          <a:xfrm>
            <a:off x="1274787" y="1699895"/>
            <a:ext cx="915210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Considerations of TensorFlow Prediction of Temperatures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Regression Model</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Training Results</a:t>
            </a:r>
          </a:p>
          <a:p>
            <a:pPr marL="1200150" lvl="2" indent="-285750">
              <a:buFont typeface="Arial" panose="020B0604020202020204" pitchFamily="34" charset="0"/>
              <a:buChar char="•"/>
            </a:pPr>
            <a:r>
              <a:rPr lang="en-US" dirty="0"/>
              <a:t>0.76</a:t>
            </a:r>
          </a:p>
          <a:p>
            <a:pPr marL="742950" lvl="1" indent="-285750">
              <a:buFont typeface="Arial" panose="020B0604020202020204" pitchFamily="34" charset="0"/>
              <a:buChar char="•"/>
            </a:pPr>
            <a:r>
              <a:rPr lang="en-US" dirty="0"/>
              <a:t>Testing Results</a:t>
            </a:r>
          </a:p>
          <a:p>
            <a:pPr marL="1200150" lvl="2" indent="-285750">
              <a:buFont typeface="Arial" panose="020B0604020202020204" pitchFamily="34" charset="0"/>
              <a:buChar char="•"/>
            </a:pPr>
            <a:r>
              <a:rPr lang="en-US" dirty="0"/>
              <a:t>0.73</a:t>
            </a:r>
          </a:p>
        </p:txBody>
      </p:sp>
      <p:sp>
        <p:nvSpPr>
          <p:cNvPr id="4" name="TextBox 3">
            <a:extLst>
              <a:ext uri="{FF2B5EF4-FFF2-40B4-BE49-F238E27FC236}">
                <a16:creationId xmlns:a16="http://schemas.microsoft.com/office/drawing/2014/main" id="{42200E00-0A85-6745-9B52-B28034F1745B}"/>
              </a:ext>
            </a:extLst>
          </p:cNvPr>
          <p:cNvSpPr txBox="1"/>
          <p:nvPr/>
        </p:nvSpPr>
        <p:spPr>
          <a:xfrm>
            <a:off x="584856" y="530345"/>
            <a:ext cx="10031105" cy="584775"/>
          </a:xfrm>
          <a:prstGeom prst="rect">
            <a:avLst/>
          </a:prstGeom>
          <a:noFill/>
        </p:spPr>
        <p:txBody>
          <a:bodyPr wrap="square" rtlCol="0">
            <a:spAutoFit/>
          </a:bodyPr>
          <a:lstStyle/>
          <a:p>
            <a:pPr algn="ctr"/>
            <a:r>
              <a:rPr lang="en-US" sz="3200" dirty="0"/>
              <a:t>MACHINE LEARNING MODEL</a:t>
            </a:r>
          </a:p>
        </p:txBody>
      </p:sp>
      <p:pic>
        <p:nvPicPr>
          <p:cNvPr id="15" name="Picture 14" descr="Graphical user interface, text&#10;&#10;Description automatically generated">
            <a:extLst>
              <a:ext uri="{FF2B5EF4-FFF2-40B4-BE49-F238E27FC236}">
                <a16:creationId xmlns:a16="http://schemas.microsoft.com/office/drawing/2014/main" id="{EC71769F-CE68-AD42-8CCF-761245B44731}"/>
              </a:ext>
            </a:extLst>
          </p:cNvPr>
          <p:cNvPicPr>
            <a:picLocks noChangeAspect="1"/>
          </p:cNvPicPr>
          <p:nvPr/>
        </p:nvPicPr>
        <p:blipFill>
          <a:blip r:embed="rId4"/>
          <a:stretch>
            <a:fillRect/>
          </a:stretch>
        </p:blipFill>
        <p:spPr>
          <a:xfrm>
            <a:off x="4283622" y="2938992"/>
            <a:ext cx="7592656" cy="3308004"/>
          </a:xfrm>
          <a:prstGeom prst="rect">
            <a:avLst/>
          </a:prstGeom>
        </p:spPr>
      </p:pic>
    </p:spTree>
    <p:extLst>
      <p:ext uri="{BB962C8B-B14F-4D97-AF65-F5344CB8AC3E}">
        <p14:creationId xmlns:p14="http://schemas.microsoft.com/office/powerpoint/2010/main" val="2910638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indow&#10;&#10;Description automatically generated">
            <a:extLst>
              <a:ext uri="{FF2B5EF4-FFF2-40B4-BE49-F238E27FC236}">
                <a16:creationId xmlns:a16="http://schemas.microsoft.com/office/drawing/2014/main" id="{1EA5B7BB-9C74-0441-B507-BB4490923B19}"/>
              </a:ext>
            </a:extLst>
          </p:cNvPr>
          <p:cNvPicPr>
            <a:picLocks noChangeAspect="1"/>
          </p:cNvPicPr>
          <p:nvPr/>
        </p:nvPicPr>
        <p:blipFill>
          <a:blip r:embed="rId3"/>
          <a:stretch>
            <a:fillRect/>
          </a:stretch>
        </p:blipFill>
        <p:spPr>
          <a:xfrm>
            <a:off x="136952" y="2748340"/>
            <a:ext cx="3975100" cy="3975100"/>
          </a:xfrm>
          <a:prstGeom prst="rect">
            <a:avLst/>
          </a:prstGeom>
        </p:spPr>
      </p:pic>
      <p:sp>
        <p:nvSpPr>
          <p:cNvPr id="2" name="TextBox 1">
            <a:extLst>
              <a:ext uri="{FF2B5EF4-FFF2-40B4-BE49-F238E27FC236}">
                <a16:creationId xmlns:a16="http://schemas.microsoft.com/office/drawing/2014/main" id="{5DBC9A49-318E-0046-85BC-898172E133E8}"/>
              </a:ext>
            </a:extLst>
          </p:cNvPr>
          <p:cNvSpPr txBox="1"/>
          <p:nvPr/>
        </p:nvSpPr>
        <p:spPr>
          <a:xfrm>
            <a:off x="10615961" y="1115120"/>
            <a:ext cx="1576039" cy="369332"/>
          </a:xfrm>
          <a:prstGeom prst="rect">
            <a:avLst/>
          </a:prstGeom>
          <a:noFill/>
        </p:spPr>
        <p:txBody>
          <a:bodyPr wrap="square" rtlCol="0">
            <a:spAutoFit/>
          </a:bodyPr>
          <a:lstStyle/>
          <a:p>
            <a:pPr algn="ctr"/>
            <a:r>
              <a:rPr lang="en-US" dirty="0"/>
              <a:t>Challenges</a:t>
            </a:r>
          </a:p>
        </p:txBody>
      </p:sp>
      <p:sp>
        <p:nvSpPr>
          <p:cNvPr id="4" name="TextBox 3">
            <a:extLst>
              <a:ext uri="{FF2B5EF4-FFF2-40B4-BE49-F238E27FC236}">
                <a16:creationId xmlns:a16="http://schemas.microsoft.com/office/drawing/2014/main" id="{42200E00-0A85-6745-9B52-B28034F1745B}"/>
              </a:ext>
            </a:extLst>
          </p:cNvPr>
          <p:cNvSpPr txBox="1"/>
          <p:nvPr/>
        </p:nvSpPr>
        <p:spPr>
          <a:xfrm>
            <a:off x="584856" y="530345"/>
            <a:ext cx="10031105" cy="584775"/>
          </a:xfrm>
          <a:prstGeom prst="rect">
            <a:avLst/>
          </a:prstGeom>
          <a:noFill/>
        </p:spPr>
        <p:txBody>
          <a:bodyPr wrap="square" rtlCol="0">
            <a:spAutoFit/>
          </a:bodyPr>
          <a:lstStyle/>
          <a:p>
            <a:pPr algn="ctr"/>
            <a:r>
              <a:rPr lang="en-US" sz="3200" dirty="0"/>
              <a:t>MACHINE LEARNING MODEL</a:t>
            </a:r>
          </a:p>
        </p:txBody>
      </p:sp>
      <p:sp>
        <p:nvSpPr>
          <p:cNvPr id="6" name="TextBox 5">
            <a:extLst>
              <a:ext uri="{FF2B5EF4-FFF2-40B4-BE49-F238E27FC236}">
                <a16:creationId xmlns:a16="http://schemas.microsoft.com/office/drawing/2014/main" id="{73879520-D904-2142-94C5-E47C7C4DEBDB}"/>
              </a:ext>
            </a:extLst>
          </p:cNvPr>
          <p:cNvSpPr txBox="1"/>
          <p:nvPr/>
        </p:nvSpPr>
        <p:spPr>
          <a:xfrm>
            <a:off x="1343026" y="2560459"/>
            <a:ext cx="1037272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Time for obtaining the appropriate data for a predictive model related to our hypothesis was an issue.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regression model predicted information that did not relate to our hypothesis.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time gathering data that would align better with the predictive model we would have provided the preferred predictions would have helped us be more successful.</a:t>
            </a:r>
          </a:p>
        </p:txBody>
      </p:sp>
    </p:spTree>
    <p:extLst>
      <p:ext uri="{BB962C8B-B14F-4D97-AF65-F5344CB8AC3E}">
        <p14:creationId xmlns:p14="http://schemas.microsoft.com/office/powerpoint/2010/main" val="4111589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indow&#10;&#10;Description automatically generated">
            <a:extLst>
              <a:ext uri="{FF2B5EF4-FFF2-40B4-BE49-F238E27FC236}">
                <a16:creationId xmlns:a16="http://schemas.microsoft.com/office/drawing/2014/main" id="{1EA5B7BB-9C74-0441-B507-BB4490923B19}"/>
              </a:ext>
            </a:extLst>
          </p:cNvPr>
          <p:cNvPicPr>
            <a:picLocks noChangeAspect="1"/>
          </p:cNvPicPr>
          <p:nvPr/>
        </p:nvPicPr>
        <p:blipFill>
          <a:blip r:embed="rId3"/>
          <a:stretch>
            <a:fillRect/>
          </a:stretch>
        </p:blipFill>
        <p:spPr>
          <a:xfrm>
            <a:off x="136952" y="2748340"/>
            <a:ext cx="3975100" cy="3975100"/>
          </a:xfrm>
          <a:prstGeom prst="rect">
            <a:avLst/>
          </a:prstGeom>
        </p:spPr>
      </p:pic>
      <p:sp>
        <p:nvSpPr>
          <p:cNvPr id="2" name="TextBox 1">
            <a:extLst>
              <a:ext uri="{FF2B5EF4-FFF2-40B4-BE49-F238E27FC236}">
                <a16:creationId xmlns:a16="http://schemas.microsoft.com/office/drawing/2014/main" id="{5DBC9A49-318E-0046-85BC-898172E133E8}"/>
              </a:ext>
            </a:extLst>
          </p:cNvPr>
          <p:cNvSpPr txBox="1"/>
          <p:nvPr/>
        </p:nvSpPr>
        <p:spPr>
          <a:xfrm>
            <a:off x="10615961" y="1115120"/>
            <a:ext cx="1576039" cy="369332"/>
          </a:xfrm>
          <a:prstGeom prst="rect">
            <a:avLst/>
          </a:prstGeom>
          <a:noFill/>
        </p:spPr>
        <p:txBody>
          <a:bodyPr wrap="square" rtlCol="0">
            <a:spAutoFit/>
          </a:bodyPr>
          <a:lstStyle/>
          <a:p>
            <a:pPr algn="ctr"/>
            <a:r>
              <a:rPr lang="en-US" dirty="0"/>
              <a:t>Findings</a:t>
            </a:r>
          </a:p>
        </p:txBody>
      </p:sp>
      <p:sp>
        <p:nvSpPr>
          <p:cNvPr id="4" name="TextBox 3">
            <a:extLst>
              <a:ext uri="{FF2B5EF4-FFF2-40B4-BE49-F238E27FC236}">
                <a16:creationId xmlns:a16="http://schemas.microsoft.com/office/drawing/2014/main" id="{42200E00-0A85-6745-9B52-B28034F1745B}"/>
              </a:ext>
            </a:extLst>
          </p:cNvPr>
          <p:cNvSpPr txBox="1"/>
          <p:nvPr/>
        </p:nvSpPr>
        <p:spPr>
          <a:xfrm>
            <a:off x="584856" y="530345"/>
            <a:ext cx="10031105" cy="584775"/>
          </a:xfrm>
          <a:prstGeom prst="rect">
            <a:avLst/>
          </a:prstGeom>
          <a:noFill/>
        </p:spPr>
        <p:txBody>
          <a:bodyPr wrap="square" rtlCol="0">
            <a:spAutoFit/>
          </a:bodyPr>
          <a:lstStyle/>
          <a:p>
            <a:pPr algn="ctr"/>
            <a:r>
              <a:rPr lang="en-US" sz="3200" dirty="0"/>
              <a:t>WHAT WE DID FIND</a:t>
            </a:r>
          </a:p>
        </p:txBody>
      </p:sp>
      <p:pic>
        <p:nvPicPr>
          <p:cNvPr id="5" name="Picture 4" descr="Map&#10;&#10;Description automatically generated with medium confidence">
            <a:extLst>
              <a:ext uri="{FF2B5EF4-FFF2-40B4-BE49-F238E27FC236}">
                <a16:creationId xmlns:a16="http://schemas.microsoft.com/office/drawing/2014/main" id="{A23C63F2-C7E3-144E-A3AC-D71A18ADC127}"/>
              </a:ext>
            </a:extLst>
          </p:cNvPr>
          <p:cNvPicPr>
            <a:picLocks noChangeAspect="1"/>
          </p:cNvPicPr>
          <p:nvPr/>
        </p:nvPicPr>
        <p:blipFill>
          <a:blip r:embed="rId4"/>
          <a:stretch>
            <a:fillRect/>
          </a:stretch>
        </p:blipFill>
        <p:spPr>
          <a:xfrm>
            <a:off x="1745456" y="1484452"/>
            <a:ext cx="8701088" cy="4108349"/>
          </a:xfrm>
          <a:prstGeom prst="rect">
            <a:avLst/>
          </a:prstGeom>
        </p:spPr>
      </p:pic>
    </p:spTree>
    <p:extLst>
      <p:ext uri="{BB962C8B-B14F-4D97-AF65-F5344CB8AC3E}">
        <p14:creationId xmlns:p14="http://schemas.microsoft.com/office/powerpoint/2010/main" val="1187321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indow&#10;&#10;Description automatically generated">
            <a:extLst>
              <a:ext uri="{FF2B5EF4-FFF2-40B4-BE49-F238E27FC236}">
                <a16:creationId xmlns:a16="http://schemas.microsoft.com/office/drawing/2014/main" id="{1EA5B7BB-9C74-0441-B507-BB4490923B19}"/>
              </a:ext>
            </a:extLst>
          </p:cNvPr>
          <p:cNvPicPr>
            <a:picLocks noChangeAspect="1"/>
          </p:cNvPicPr>
          <p:nvPr/>
        </p:nvPicPr>
        <p:blipFill>
          <a:blip r:embed="rId3"/>
          <a:stretch>
            <a:fillRect/>
          </a:stretch>
        </p:blipFill>
        <p:spPr>
          <a:xfrm>
            <a:off x="136952" y="2748340"/>
            <a:ext cx="3975100" cy="3975100"/>
          </a:xfrm>
          <a:prstGeom prst="rect">
            <a:avLst/>
          </a:prstGeom>
        </p:spPr>
      </p:pic>
      <p:sp>
        <p:nvSpPr>
          <p:cNvPr id="2" name="TextBox 1">
            <a:extLst>
              <a:ext uri="{FF2B5EF4-FFF2-40B4-BE49-F238E27FC236}">
                <a16:creationId xmlns:a16="http://schemas.microsoft.com/office/drawing/2014/main" id="{5DBC9A49-318E-0046-85BC-898172E133E8}"/>
              </a:ext>
            </a:extLst>
          </p:cNvPr>
          <p:cNvSpPr txBox="1"/>
          <p:nvPr/>
        </p:nvSpPr>
        <p:spPr>
          <a:xfrm>
            <a:off x="10615961" y="1115120"/>
            <a:ext cx="1576039" cy="369332"/>
          </a:xfrm>
          <a:prstGeom prst="rect">
            <a:avLst/>
          </a:prstGeom>
          <a:noFill/>
        </p:spPr>
        <p:txBody>
          <a:bodyPr wrap="square" rtlCol="0">
            <a:spAutoFit/>
          </a:bodyPr>
          <a:lstStyle/>
          <a:p>
            <a:pPr algn="ctr"/>
            <a:r>
              <a:rPr lang="en-US" dirty="0"/>
              <a:t>Findings</a:t>
            </a:r>
          </a:p>
        </p:txBody>
      </p:sp>
      <p:sp>
        <p:nvSpPr>
          <p:cNvPr id="4" name="TextBox 3">
            <a:extLst>
              <a:ext uri="{FF2B5EF4-FFF2-40B4-BE49-F238E27FC236}">
                <a16:creationId xmlns:a16="http://schemas.microsoft.com/office/drawing/2014/main" id="{42200E00-0A85-6745-9B52-B28034F1745B}"/>
              </a:ext>
            </a:extLst>
          </p:cNvPr>
          <p:cNvSpPr txBox="1"/>
          <p:nvPr/>
        </p:nvSpPr>
        <p:spPr>
          <a:xfrm>
            <a:off x="584856" y="530345"/>
            <a:ext cx="10031105" cy="584775"/>
          </a:xfrm>
          <a:prstGeom prst="rect">
            <a:avLst/>
          </a:prstGeom>
          <a:noFill/>
        </p:spPr>
        <p:txBody>
          <a:bodyPr wrap="square" rtlCol="0">
            <a:spAutoFit/>
          </a:bodyPr>
          <a:lstStyle/>
          <a:p>
            <a:pPr algn="ctr"/>
            <a:r>
              <a:rPr lang="en-US" sz="3200" dirty="0"/>
              <a:t>WHAT WE DID FIND</a:t>
            </a:r>
          </a:p>
        </p:txBody>
      </p:sp>
      <p:pic>
        <p:nvPicPr>
          <p:cNvPr id="6" name="Picture 5" descr="Chart, line chart&#10;&#10;Description automatically generated">
            <a:extLst>
              <a:ext uri="{FF2B5EF4-FFF2-40B4-BE49-F238E27FC236}">
                <a16:creationId xmlns:a16="http://schemas.microsoft.com/office/drawing/2014/main" id="{367C59B2-6B95-9847-98D4-E74FD7DC4C53}"/>
              </a:ext>
            </a:extLst>
          </p:cNvPr>
          <p:cNvPicPr>
            <a:picLocks noChangeAspect="1"/>
          </p:cNvPicPr>
          <p:nvPr/>
        </p:nvPicPr>
        <p:blipFill>
          <a:blip r:embed="rId4"/>
          <a:stretch>
            <a:fillRect/>
          </a:stretch>
        </p:blipFill>
        <p:spPr>
          <a:xfrm>
            <a:off x="2200274" y="1114042"/>
            <a:ext cx="7986713" cy="4653276"/>
          </a:xfrm>
          <a:prstGeom prst="rect">
            <a:avLst/>
          </a:prstGeom>
        </p:spPr>
      </p:pic>
    </p:spTree>
    <p:extLst>
      <p:ext uri="{BB962C8B-B14F-4D97-AF65-F5344CB8AC3E}">
        <p14:creationId xmlns:p14="http://schemas.microsoft.com/office/powerpoint/2010/main" val="236435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indow&#10;&#10;Description automatically generated">
            <a:extLst>
              <a:ext uri="{FF2B5EF4-FFF2-40B4-BE49-F238E27FC236}">
                <a16:creationId xmlns:a16="http://schemas.microsoft.com/office/drawing/2014/main" id="{1EA5B7BB-9C74-0441-B507-BB4490923B19}"/>
              </a:ext>
            </a:extLst>
          </p:cNvPr>
          <p:cNvPicPr>
            <a:picLocks noChangeAspect="1"/>
          </p:cNvPicPr>
          <p:nvPr/>
        </p:nvPicPr>
        <p:blipFill>
          <a:blip r:embed="rId3"/>
          <a:stretch>
            <a:fillRect/>
          </a:stretch>
        </p:blipFill>
        <p:spPr>
          <a:xfrm>
            <a:off x="136952" y="2748340"/>
            <a:ext cx="3975100" cy="3975100"/>
          </a:xfrm>
          <a:prstGeom prst="rect">
            <a:avLst/>
          </a:prstGeom>
        </p:spPr>
      </p:pic>
      <p:sp>
        <p:nvSpPr>
          <p:cNvPr id="2" name="TextBox 1">
            <a:extLst>
              <a:ext uri="{FF2B5EF4-FFF2-40B4-BE49-F238E27FC236}">
                <a16:creationId xmlns:a16="http://schemas.microsoft.com/office/drawing/2014/main" id="{5DBC9A49-318E-0046-85BC-898172E133E8}"/>
              </a:ext>
            </a:extLst>
          </p:cNvPr>
          <p:cNvSpPr txBox="1"/>
          <p:nvPr/>
        </p:nvSpPr>
        <p:spPr>
          <a:xfrm>
            <a:off x="10615961" y="1115120"/>
            <a:ext cx="1576039" cy="369332"/>
          </a:xfrm>
          <a:prstGeom prst="rect">
            <a:avLst/>
          </a:prstGeom>
          <a:noFill/>
        </p:spPr>
        <p:txBody>
          <a:bodyPr wrap="square" rtlCol="0">
            <a:spAutoFit/>
          </a:bodyPr>
          <a:lstStyle/>
          <a:p>
            <a:pPr algn="ctr"/>
            <a:r>
              <a:rPr lang="en-US" dirty="0"/>
              <a:t>Findings</a:t>
            </a:r>
          </a:p>
        </p:txBody>
      </p:sp>
      <p:sp>
        <p:nvSpPr>
          <p:cNvPr id="4" name="TextBox 3">
            <a:extLst>
              <a:ext uri="{FF2B5EF4-FFF2-40B4-BE49-F238E27FC236}">
                <a16:creationId xmlns:a16="http://schemas.microsoft.com/office/drawing/2014/main" id="{42200E00-0A85-6745-9B52-B28034F1745B}"/>
              </a:ext>
            </a:extLst>
          </p:cNvPr>
          <p:cNvSpPr txBox="1"/>
          <p:nvPr/>
        </p:nvSpPr>
        <p:spPr>
          <a:xfrm>
            <a:off x="584856" y="530345"/>
            <a:ext cx="10031105" cy="584775"/>
          </a:xfrm>
          <a:prstGeom prst="rect">
            <a:avLst/>
          </a:prstGeom>
          <a:noFill/>
        </p:spPr>
        <p:txBody>
          <a:bodyPr wrap="square" rtlCol="0">
            <a:spAutoFit/>
          </a:bodyPr>
          <a:lstStyle/>
          <a:p>
            <a:pPr algn="ctr"/>
            <a:r>
              <a:rPr lang="en-US" sz="3200" dirty="0"/>
              <a:t>WHAT WE DID FIND</a:t>
            </a:r>
          </a:p>
        </p:txBody>
      </p:sp>
      <p:pic>
        <p:nvPicPr>
          <p:cNvPr id="12" name="Picture 11" descr="A picture containing icon&#10;&#10;Description automatically generated">
            <a:extLst>
              <a:ext uri="{FF2B5EF4-FFF2-40B4-BE49-F238E27FC236}">
                <a16:creationId xmlns:a16="http://schemas.microsoft.com/office/drawing/2014/main" id="{2BD522B5-7DAC-9C43-8CB7-7774A8DC9334}"/>
              </a:ext>
            </a:extLst>
          </p:cNvPr>
          <p:cNvPicPr>
            <a:picLocks noChangeAspect="1"/>
          </p:cNvPicPr>
          <p:nvPr/>
        </p:nvPicPr>
        <p:blipFill>
          <a:blip r:embed="rId4"/>
          <a:stretch>
            <a:fillRect/>
          </a:stretch>
        </p:blipFill>
        <p:spPr>
          <a:xfrm>
            <a:off x="1477363" y="680303"/>
            <a:ext cx="8246091" cy="5497394"/>
          </a:xfrm>
          <a:prstGeom prst="rect">
            <a:avLst/>
          </a:prstGeom>
        </p:spPr>
      </p:pic>
    </p:spTree>
    <p:extLst>
      <p:ext uri="{BB962C8B-B14F-4D97-AF65-F5344CB8AC3E}">
        <p14:creationId xmlns:p14="http://schemas.microsoft.com/office/powerpoint/2010/main" val="3570223571"/>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1613</TotalTime>
  <Words>2281</Words>
  <Application>Microsoft Macintosh PowerPoint</Application>
  <PresentationFormat>Widescreen</PresentationFormat>
  <Paragraphs>169</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Trebuchet MS</vt:lpstr>
      <vt:lpstr>Berlin</vt:lpstr>
      <vt:lpstr>The State of Western North American Monarch Butterflies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Warburton</dc:creator>
  <cp:lastModifiedBy>Karen Warburton</cp:lastModifiedBy>
  <cp:revision>53</cp:revision>
  <dcterms:created xsi:type="dcterms:W3CDTF">2021-03-28T20:28:56Z</dcterms:created>
  <dcterms:modified xsi:type="dcterms:W3CDTF">2021-03-30T19:22:06Z</dcterms:modified>
</cp:coreProperties>
</file>